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viewProps.xml" ContentType="application/vnd.openxmlformats-officedocument.presentationml.viewProps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Default Extension="gif" ContentType="image/gif"/>
  <Override PartName="/ppt/slides/slide89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91"/>
  </p:notesMasterIdLst>
  <p:sldIdLst>
    <p:sldId id="258" r:id="rId2"/>
    <p:sldId id="256" r:id="rId3"/>
    <p:sldId id="257" r:id="rId4"/>
    <p:sldId id="259" r:id="rId5"/>
    <p:sldId id="260" r:id="rId6"/>
    <p:sldId id="262" r:id="rId7"/>
    <p:sldId id="304" r:id="rId8"/>
    <p:sldId id="283" r:id="rId9"/>
    <p:sldId id="295" r:id="rId10"/>
    <p:sldId id="309" r:id="rId11"/>
    <p:sldId id="296" r:id="rId12"/>
    <p:sldId id="299" r:id="rId13"/>
    <p:sldId id="300" r:id="rId14"/>
    <p:sldId id="398" r:id="rId15"/>
    <p:sldId id="346" r:id="rId16"/>
    <p:sldId id="307" r:id="rId17"/>
    <p:sldId id="308" r:id="rId18"/>
    <p:sldId id="311" r:id="rId19"/>
    <p:sldId id="310" r:id="rId20"/>
    <p:sldId id="313" r:id="rId21"/>
    <p:sldId id="347" r:id="rId22"/>
    <p:sldId id="348" r:id="rId23"/>
    <p:sldId id="314" r:id="rId24"/>
    <p:sldId id="315" r:id="rId25"/>
    <p:sldId id="316" r:id="rId26"/>
    <p:sldId id="317" r:id="rId27"/>
    <p:sldId id="319" r:id="rId28"/>
    <p:sldId id="320" r:id="rId29"/>
    <p:sldId id="321" r:id="rId30"/>
    <p:sldId id="322" r:id="rId31"/>
    <p:sldId id="323" r:id="rId32"/>
    <p:sldId id="325" r:id="rId33"/>
    <p:sldId id="326" r:id="rId34"/>
    <p:sldId id="327" r:id="rId35"/>
    <p:sldId id="328" r:id="rId36"/>
    <p:sldId id="329" r:id="rId37"/>
    <p:sldId id="330" r:id="rId38"/>
    <p:sldId id="331" r:id="rId39"/>
    <p:sldId id="332" r:id="rId40"/>
    <p:sldId id="333" r:id="rId41"/>
    <p:sldId id="334" r:id="rId42"/>
    <p:sldId id="335" r:id="rId43"/>
    <p:sldId id="337" r:id="rId44"/>
    <p:sldId id="336" r:id="rId45"/>
    <p:sldId id="338" r:id="rId46"/>
    <p:sldId id="340" r:id="rId47"/>
    <p:sldId id="281" r:id="rId48"/>
    <p:sldId id="350" r:id="rId49"/>
    <p:sldId id="359" r:id="rId50"/>
    <p:sldId id="360" r:id="rId51"/>
    <p:sldId id="362" r:id="rId52"/>
    <p:sldId id="363" r:id="rId53"/>
    <p:sldId id="366" r:id="rId54"/>
    <p:sldId id="397" r:id="rId55"/>
    <p:sldId id="399" r:id="rId56"/>
    <p:sldId id="400" r:id="rId57"/>
    <p:sldId id="349" r:id="rId58"/>
    <p:sldId id="402" r:id="rId59"/>
    <p:sldId id="408" r:id="rId60"/>
    <p:sldId id="354" r:id="rId61"/>
    <p:sldId id="355" r:id="rId62"/>
    <p:sldId id="356" r:id="rId63"/>
    <p:sldId id="358" r:id="rId64"/>
    <p:sldId id="395" r:id="rId65"/>
    <p:sldId id="396" r:id="rId66"/>
    <p:sldId id="403" r:id="rId67"/>
    <p:sldId id="404" r:id="rId68"/>
    <p:sldId id="417" r:id="rId69"/>
    <p:sldId id="418" r:id="rId70"/>
    <p:sldId id="419" r:id="rId71"/>
    <p:sldId id="420" r:id="rId72"/>
    <p:sldId id="424" r:id="rId73"/>
    <p:sldId id="425" r:id="rId74"/>
    <p:sldId id="387" r:id="rId75"/>
    <p:sldId id="389" r:id="rId76"/>
    <p:sldId id="390" r:id="rId77"/>
    <p:sldId id="391" r:id="rId78"/>
    <p:sldId id="385" r:id="rId79"/>
    <p:sldId id="345" r:id="rId80"/>
    <p:sldId id="388" r:id="rId81"/>
    <p:sldId id="369" r:id="rId82"/>
    <p:sldId id="373" r:id="rId83"/>
    <p:sldId id="415" r:id="rId84"/>
    <p:sldId id="406" r:id="rId85"/>
    <p:sldId id="413" r:id="rId86"/>
    <p:sldId id="275" r:id="rId87"/>
    <p:sldId id="293" r:id="rId88"/>
    <p:sldId id="279" r:id="rId89"/>
    <p:sldId id="280" r:id="rId9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FF6D"/>
    <a:srgbClr val="FFFFB7"/>
    <a:srgbClr val="FFFF81"/>
    <a:srgbClr val="FFFF66"/>
    <a:srgbClr val="A50021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4" d="100"/>
          <a:sy n="94" d="100"/>
        </p:scale>
        <p:origin x="-474" y="3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1065DD4A-57E2-4D3C-B60C-68D4A83D8679}" type="datetimeFigureOut">
              <a:rPr lang="fr-FR"/>
              <a:pPr>
                <a:defRPr/>
              </a:pPr>
              <a:t>08/01/2015</a:t>
            </a:fld>
            <a:endParaRPr lang="fr-F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r-FR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fr-FR" noProof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B8EFE25E-D33A-428E-8B71-658A0BE95DC8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232796982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EFE25E-D33A-428E-8B71-658A0BE95DC8}" type="slidenum">
              <a:rPr lang="fr-FR" smtClean="0"/>
              <a:pPr>
                <a:defRPr/>
              </a:pPr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4934861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942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altLang="en-US" smtClean="0"/>
          </a:p>
        </p:txBody>
      </p:sp>
      <p:sp>
        <p:nvSpPr>
          <p:cNvPr id="942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BB602B4-B599-42CA-BF2D-4638D2863016}" type="slidenum">
              <a:rPr lang="fr-FR" altLang="en-US" smtClean="0"/>
              <a:pPr eaLnBrk="1" hangingPunct="1">
                <a:spcBef>
                  <a:spcPct val="0"/>
                </a:spcBef>
              </a:pPr>
              <a:t>52</a:t>
            </a:fld>
            <a:endParaRPr lang="fr-FR" alt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952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altLang="en-US" smtClean="0"/>
          </a:p>
        </p:txBody>
      </p:sp>
      <p:sp>
        <p:nvSpPr>
          <p:cNvPr id="952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D693B06-E725-4162-A38E-523908C4217A}" type="slidenum">
              <a:rPr lang="fr-FR" altLang="en-US" smtClean="0"/>
              <a:pPr eaLnBrk="1" hangingPunct="1">
                <a:spcBef>
                  <a:spcPct val="0"/>
                </a:spcBef>
              </a:pPr>
              <a:t>53</a:t>
            </a:fld>
            <a:endParaRPr lang="fr-FR" alt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altLang="en-US" smtClean="0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0C89CA1-8F90-477F-87A3-F38BAAFBD55A}" type="slidenum">
              <a:rPr lang="fr-FR" altLang="en-US" smtClean="0"/>
              <a:pPr eaLnBrk="1" hangingPunct="1">
                <a:spcBef>
                  <a:spcPct val="0"/>
                </a:spcBef>
              </a:pPr>
              <a:t>54</a:t>
            </a:fld>
            <a:endParaRPr lang="fr-FR" alt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972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altLang="en-US" smtClean="0"/>
          </a:p>
        </p:txBody>
      </p:sp>
      <p:sp>
        <p:nvSpPr>
          <p:cNvPr id="972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32C4BB1-01A1-492E-9931-814BF8737A7F}" type="slidenum">
              <a:rPr lang="fr-FR" altLang="en-US" smtClean="0"/>
              <a:pPr eaLnBrk="1" hangingPunct="1">
                <a:spcBef>
                  <a:spcPct val="0"/>
                </a:spcBef>
              </a:pPr>
              <a:t>55</a:t>
            </a:fld>
            <a:endParaRPr lang="fr-FR" alt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983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altLang="en-US" smtClean="0"/>
          </a:p>
        </p:txBody>
      </p:sp>
      <p:sp>
        <p:nvSpPr>
          <p:cNvPr id="983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94E08D3-B321-4A0F-AB2C-DC099F76D657}" type="slidenum">
              <a:rPr lang="fr-FR" altLang="en-US" smtClean="0"/>
              <a:pPr eaLnBrk="1" hangingPunct="1">
                <a:spcBef>
                  <a:spcPct val="0"/>
                </a:spcBef>
              </a:pPr>
              <a:t>56</a:t>
            </a:fld>
            <a:endParaRPr lang="fr-FR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2440724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8913049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8122562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officesupplygeek.com/wp-content/uploads/2009/08/Black-N-Red-Notebook-Bleedthrough.JPG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548" b="9425"/>
          <a:stretch>
            <a:fillRect/>
          </a:stretch>
        </p:blipFill>
        <p:spPr bwMode="auto">
          <a:xfrm>
            <a:off x="0" y="-26988"/>
            <a:ext cx="9144000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jpeg"/><Relationship Id="rId4" Type="http://schemas.openxmlformats.org/officeDocument/2006/relationships/image" Target="../media/image5.w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Relationship Id="rId9" Type="http://schemas.openxmlformats.org/officeDocument/2006/relationships/image" Target="../media/image34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wmf"/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wmf"/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wmf"/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wmf"/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jpeg"/><Relationship Id="rId3" Type="http://schemas.openxmlformats.org/officeDocument/2006/relationships/image" Target="../media/image96.jpeg"/><Relationship Id="rId7" Type="http://schemas.openxmlformats.org/officeDocument/2006/relationships/image" Target="../media/image100.jpe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9.jpeg"/><Relationship Id="rId11" Type="http://schemas.openxmlformats.org/officeDocument/2006/relationships/image" Target="../media/image104.jpeg"/><Relationship Id="rId5" Type="http://schemas.openxmlformats.org/officeDocument/2006/relationships/image" Target="../media/image98.jpeg"/><Relationship Id="rId10" Type="http://schemas.openxmlformats.org/officeDocument/2006/relationships/image" Target="../media/image103.jpeg"/><Relationship Id="rId4" Type="http://schemas.openxmlformats.org/officeDocument/2006/relationships/image" Target="../media/image97.jpeg"/><Relationship Id="rId9" Type="http://schemas.openxmlformats.org/officeDocument/2006/relationships/image" Target="../media/image102.jpe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9.jpeg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1.jpeg"/><Relationship Id="rId4" Type="http://schemas.openxmlformats.org/officeDocument/2006/relationships/image" Target="../media/image120.jpe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3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3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wmf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3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7" Type="http://schemas.openxmlformats.org/officeDocument/2006/relationships/image" Target="../media/image136.jpe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5.jpeg"/><Relationship Id="rId5" Type="http://schemas.openxmlformats.org/officeDocument/2006/relationships/image" Target="../media/image134.jpeg"/><Relationship Id="rId4" Type="http://schemas.openxmlformats.org/officeDocument/2006/relationships/image" Target="../media/image133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137.gif"/><Relationship Id="rId1" Type="http://schemas.openxmlformats.org/officeDocument/2006/relationships/slideLayout" Target="../slideLayouts/slideLayout3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0.png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wmf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1276350" y="3886200"/>
            <a:ext cx="6248400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sz="4000" b="1">
                <a:solidFill>
                  <a:srgbClr val="001400"/>
                </a:solidFill>
                <a:latin typeface="MV Boli" pitchFamily="2" charset="0"/>
              </a:rPr>
              <a:t>Le travail …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276350" y="4724400"/>
            <a:ext cx="6248400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 altLang="en-US" sz="4000" b="1">
                <a:solidFill>
                  <a:srgbClr val="001400"/>
                </a:solidFill>
                <a:latin typeface="MV Boli" pitchFamily="2" charset="0"/>
              </a:rPr>
              <a:t>Le métier …</a:t>
            </a:r>
          </a:p>
        </p:txBody>
      </p:sp>
      <p:pic>
        <p:nvPicPr>
          <p:cNvPr id="6" name="Picture 6" descr="http://www.illustrationsof.com/royalty-free-jobs-clipart-illustration-105576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5437"/>
          <a:stretch/>
        </p:blipFill>
        <p:spPr bwMode="auto">
          <a:xfrm>
            <a:off x="5366719" y="3242573"/>
            <a:ext cx="3408040" cy="33839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 rot="21230241">
            <a:off x="1736725" y="1231900"/>
            <a:ext cx="6553200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7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1 Kedzie Lite DNA" panose="00000400000000000000" pitchFamily="2" charset="0"/>
                <a:cs typeface="+mn-cs"/>
              </a:rPr>
              <a:t>Les Professions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987675" y="620713"/>
            <a:ext cx="3529013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fr-FR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Brush Dom Regular" panose="020B7200000000000000" pitchFamily="34" charset="0"/>
              </a:rPr>
              <a:t>le psychologu</a:t>
            </a:r>
            <a:r>
              <a:rPr lang="fr-FR" sz="3600" u="sng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Brush Dom Regular" panose="020B7200000000000000" pitchFamily="34" charset="0"/>
              </a:rPr>
              <a:t>e</a:t>
            </a:r>
            <a:endParaRPr lang="fr-FR" sz="3600" u="sng" dirty="0">
              <a:solidFill>
                <a:schemeClr val="tx1">
                  <a:lumMod val="85000"/>
                  <a:lumOff val="15000"/>
                </a:schemeClr>
              </a:solidFill>
              <a:latin typeface="Brush Dom Regular" panose="020B7200000000000000" pitchFamily="34" charset="0"/>
            </a:endParaRPr>
          </a:p>
        </p:txBody>
      </p:sp>
      <p:pic>
        <p:nvPicPr>
          <p:cNvPr id="11267" name="Picture 5" descr="https://edc2.healthtap.com/ht-staging/user_answer/reference_image/9629/large/psychiatrist.jpeg?134495430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89150" y="2160588"/>
            <a:ext cx="5903913" cy="396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987675" y="620713"/>
            <a:ext cx="3529013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fr-FR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Brush Dom Regular" panose="020B7200000000000000" pitchFamily="34" charset="0"/>
              </a:rPr>
              <a:t>la journalist</a:t>
            </a:r>
            <a:r>
              <a:rPr lang="fr-FR" sz="3600" u="sng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Brush Dom Regular" panose="020B7200000000000000" pitchFamily="34" charset="0"/>
              </a:rPr>
              <a:t>e</a:t>
            </a:r>
            <a:endParaRPr lang="fr-FR" sz="3600" u="sng" dirty="0">
              <a:solidFill>
                <a:schemeClr val="tx1">
                  <a:lumMod val="85000"/>
                  <a:lumOff val="15000"/>
                </a:schemeClr>
              </a:solidFill>
              <a:latin typeface="Brush Dom Regular" panose="020B7200000000000000" pitchFamily="34" charset="0"/>
            </a:endParaRPr>
          </a:p>
        </p:txBody>
      </p:sp>
      <p:pic>
        <p:nvPicPr>
          <p:cNvPr id="12291" name="Picture 2" descr="http://static1.ozap.com/articles/7/44/19/17/@/4443898-la-journaliste-apolline-de-malherbe-620x345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03350" y="2276475"/>
            <a:ext cx="7172325" cy="398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987675" y="620713"/>
            <a:ext cx="3529013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fr-FR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Brush Dom Regular" panose="020B7200000000000000" pitchFamily="34" charset="0"/>
              </a:rPr>
              <a:t>l’artiste</a:t>
            </a:r>
            <a:endParaRPr lang="fr-FR" sz="5500" u="sng" dirty="0">
              <a:solidFill>
                <a:schemeClr val="tx1">
                  <a:lumMod val="85000"/>
                  <a:lumOff val="15000"/>
                </a:schemeClr>
              </a:solidFill>
              <a:latin typeface="Brush Dom Regular" panose="020B7200000000000000" pitchFamily="34" charset="0"/>
            </a:endParaRPr>
          </a:p>
        </p:txBody>
      </p:sp>
      <p:pic>
        <p:nvPicPr>
          <p:cNvPr id="13315" name="Picture 10" descr="http://www.charterworld.com/news/wp-content/uploads/2012/01/Artist-at-work-Image-courtesy-of-David-Scho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92275" y="1692275"/>
            <a:ext cx="6840538" cy="489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987675" y="620713"/>
            <a:ext cx="3529013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fr-FR" sz="4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Brush Dom Regular" panose="020B7200000000000000" pitchFamily="34" charset="0"/>
              </a:rPr>
              <a:t>la librair</a:t>
            </a:r>
            <a:r>
              <a:rPr lang="fr-FR" sz="4000" u="sng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Brush Dom Regular" panose="020B7200000000000000" pitchFamily="34" charset="0"/>
              </a:rPr>
              <a:t>e</a:t>
            </a:r>
            <a:endParaRPr lang="fr-FR" sz="4000" u="sng" dirty="0">
              <a:solidFill>
                <a:schemeClr val="tx1">
                  <a:lumMod val="85000"/>
                  <a:lumOff val="15000"/>
                </a:schemeClr>
              </a:solidFill>
              <a:latin typeface="Brush Dom Regular" panose="020B7200000000000000" pitchFamily="34" charset="0"/>
            </a:endParaRPr>
          </a:p>
        </p:txBody>
      </p:sp>
      <p:pic>
        <p:nvPicPr>
          <p:cNvPr id="14339" name="Picture 2" descr="http://woman.thenest.com/DM-Resize/photos.demandstudios.com/getty/article/178/200/87592058.jpg?w=600&amp;h=600&amp;keep_ratio=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12900" y="1871663"/>
            <a:ext cx="6840538" cy="454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987675" y="620713"/>
            <a:ext cx="3529013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fr-FR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Brush Dom Regular" panose="020B7200000000000000" pitchFamily="34" charset="0"/>
              </a:rPr>
              <a:t>la standardist</a:t>
            </a:r>
            <a:r>
              <a:rPr lang="fr-FR" sz="3200" u="sng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Brush Dom Regular" panose="020B7200000000000000" pitchFamily="34" charset="0"/>
              </a:rPr>
              <a:t>e</a:t>
            </a:r>
            <a:endParaRPr lang="fr-FR" sz="3200" u="sng" dirty="0">
              <a:solidFill>
                <a:schemeClr val="tx1">
                  <a:lumMod val="85000"/>
                  <a:lumOff val="15000"/>
                </a:schemeClr>
              </a:solidFill>
              <a:latin typeface="Brush Dom Regular" panose="020B7200000000000000" pitchFamily="34" charset="0"/>
            </a:endParaRPr>
          </a:p>
        </p:txBody>
      </p:sp>
      <p:pic>
        <p:nvPicPr>
          <p:cNvPr id="15363" name="Picture 4" descr="http://www.agencespro.fr/medias/images/standardiste-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51050" y="2205038"/>
            <a:ext cx="5715000" cy="380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035050" y="811213"/>
            <a:ext cx="3529013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fr-FR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Brush Dom Regular" panose="020B7200000000000000" pitchFamily="34" charset="0"/>
              </a:rPr>
              <a:t>l’infirmier </a:t>
            </a:r>
            <a:endParaRPr lang="fr-FR" sz="3600" dirty="0">
              <a:solidFill>
                <a:schemeClr val="tx1">
                  <a:lumMod val="85000"/>
                  <a:lumOff val="15000"/>
                </a:schemeClr>
              </a:solidFill>
              <a:latin typeface="Brush Dom Regular" panose="020B7200000000000000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4922838" y="692150"/>
            <a:ext cx="3897312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pPr eaLnBrk="1" hangingPunct="1">
              <a:defRPr/>
            </a:pPr>
            <a:r>
              <a:rPr lang="fr-FR" sz="40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Brush Dom Regular" panose="020B7200000000000000" pitchFamily="34" charset="0"/>
              </a:rPr>
              <a:t>l’infirmièr</a:t>
            </a:r>
            <a:r>
              <a:rPr lang="fr-FR" sz="4000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Dom Regular" panose="020B7200000000000000" pitchFamily="34" charset="0"/>
              </a:rPr>
              <a:t>e</a:t>
            </a:r>
            <a:r>
              <a:rPr lang="fr-FR" sz="40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Brush Dom Regular" panose="020B7200000000000000" pitchFamily="34" charset="0"/>
              </a:rPr>
              <a:t> </a:t>
            </a:r>
          </a:p>
        </p:txBody>
      </p:sp>
      <p:pic>
        <p:nvPicPr>
          <p:cNvPr id="16388" name="Picture 4" descr="http://rnspeak.com/wp-content/uploads/2013/06/male-and-female-nurs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92275" y="2017713"/>
            <a:ext cx="6551613" cy="437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035050" y="811213"/>
            <a:ext cx="3529013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Brush Dom Regular" panose="020B7200000000000000" pitchFamily="34" charset="0"/>
              </a:rPr>
              <a:t>l</a:t>
            </a:r>
            <a:r>
              <a:rPr lang="fr-FR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Brush Dom Regular" panose="020B7200000000000000" pitchFamily="34" charset="0"/>
              </a:rPr>
              <a:t>e cuisinier </a:t>
            </a:r>
            <a:endParaRPr lang="fr-FR" dirty="0">
              <a:solidFill>
                <a:schemeClr val="tx1">
                  <a:lumMod val="85000"/>
                  <a:lumOff val="15000"/>
                </a:schemeClr>
              </a:solidFill>
              <a:latin typeface="Brush Dom Regular" panose="020B7200000000000000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4922838" y="692150"/>
            <a:ext cx="3897312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pPr eaLnBrk="1" hangingPunct="1">
              <a:defRPr/>
            </a:pPr>
            <a:r>
              <a:rPr lang="fr-FR" dirty="0" smtClean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Brush Dom Regular" panose="020B7200000000000000" pitchFamily="34" charset="0"/>
              </a:rPr>
              <a:t>la cuisinièr</a:t>
            </a:r>
            <a:r>
              <a:rPr lang="fr-FR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Dom Regular" panose="020B7200000000000000" pitchFamily="34" charset="0"/>
              </a:rPr>
              <a:t>e</a:t>
            </a:r>
            <a:r>
              <a:rPr lang="fr-FR" dirty="0" smtClean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Brush Dom Regular" panose="020B7200000000000000" pitchFamily="34" charset="0"/>
              </a:rPr>
              <a:t> </a:t>
            </a:r>
          </a:p>
        </p:txBody>
      </p:sp>
      <p:pic>
        <p:nvPicPr>
          <p:cNvPr id="17412" name="Picture 2" descr="http://i.telegraph.co.uk/multimedia/archive/02719/XU2698815___2719250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03388" y="2133600"/>
            <a:ext cx="6438900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035050" y="811213"/>
            <a:ext cx="3529013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fr-FR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Brush Dom Regular" panose="020B7200000000000000" pitchFamily="34" charset="0"/>
              </a:rPr>
              <a:t>l</a:t>
            </a:r>
            <a:r>
              <a:rPr lang="fr-FR" sz="4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Brush Dom Regular" panose="020B7200000000000000" pitchFamily="34" charset="0"/>
              </a:rPr>
              <a:t>e pâtissier </a:t>
            </a:r>
            <a:endParaRPr lang="fr-FR" sz="4000" dirty="0">
              <a:solidFill>
                <a:schemeClr val="tx1">
                  <a:lumMod val="85000"/>
                  <a:lumOff val="15000"/>
                </a:schemeClr>
              </a:solidFill>
              <a:latin typeface="Brush Dom Regular" panose="020B7200000000000000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4922838" y="692150"/>
            <a:ext cx="3897312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pPr eaLnBrk="1" hangingPunct="1">
              <a:defRPr/>
            </a:pPr>
            <a:r>
              <a:rPr lang="fr-FR" dirty="0" smtClean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Brush Dom Regular" panose="020B7200000000000000" pitchFamily="34" charset="0"/>
              </a:rPr>
              <a:t>la pâtissièr</a:t>
            </a:r>
            <a:r>
              <a:rPr lang="fr-FR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Dom Regular" panose="020B7200000000000000" pitchFamily="34" charset="0"/>
              </a:rPr>
              <a:t>e</a:t>
            </a:r>
            <a:r>
              <a:rPr lang="fr-FR" dirty="0" smtClean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Brush Dom Regular" panose="020B7200000000000000" pitchFamily="34" charset="0"/>
              </a:rPr>
              <a:t> </a:t>
            </a:r>
          </a:p>
        </p:txBody>
      </p:sp>
      <p:pic>
        <p:nvPicPr>
          <p:cNvPr id="18436" name="Picture 2" descr="http://www.e-orientations.com/bdd/metier/patissie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65450" y="2179638"/>
            <a:ext cx="3914775" cy="391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035050" y="811213"/>
            <a:ext cx="3529013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Brush Dom Regular" panose="020B7200000000000000" pitchFamily="34" charset="0"/>
              </a:rPr>
              <a:t>l</a:t>
            </a:r>
            <a:r>
              <a:rPr lang="fr-FR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Brush Dom Regular" panose="020B7200000000000000" pitchFamily="34" charset="0"/>
              </a:rPr>
              <a:t>e caissier </a:t>
            </a:r>
            <a:endParaRPr lang="fr-FR" dirty="0">
              <a:solidFill>
                <a:schemeClr val="tx1">
                  <a:lumMod val="85000"/>
                  <a:lumOff val="15000"/>
                </a:schemeClr>
              </a:solidFill>
              <a:latin typeface="Brush Dom Regular" panose="020B7200000000000000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4922838" y="692150"/>
            <a:ext cx="3897312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pPr eaLnBrk="1" hangingPunct="1">
              <a:defRPr/>
            </a:pPr>
            <a:r>
              <a:rPr lang="fr-FR" dirty="0" smtClean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Brush Dom Regular" panose="020B7200000000000000" pitchFamily="34" charset="0"/>
              </a:rPr>
              <a:t>la caissièr</a:t>
            </a:r>
            <a:r>
              <a:rPr lang="fr-FR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Dom Regular" panose="020B7200000000000000" pitchFamily="34" charset="0"/>
              </a:rPr>
              <a:t>e</a:t>
            </a:r>
            <a:r>
              <a:rPr lang="fr-FR" dirty="0" smtClean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Brush Dom Regular" panose="020B7200000000000000" pitchFamily="34" charset="0"/>
              </a:rPr>
              <a:t> </a:t>
            </a:r>
          </a:p>
        </p:txBody>
      </p:sp>
      <p:pic>
        <p:nvPicPr>
          <p:cNvPr id="19460" name="Picture 2" descr="http://momsneedtoknow.com/wp-content/uploads/2008/10/cashie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62138" y="2276475"/>
            <a:ext cx="6121400" cy="408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035050" y="811213"/>
            <a:ext cx="3529013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fr-FR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Brush Dom Regular" panose="020B7200000000000000" pitchFamily="34" charset="0"/>
              </a:rPr>
              <a:t>l</a:t>
            </a:r>
            <a:r>
              <a:rPr lang="fr-FR" sz="4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Brush Dom Regular" panose="020B7200000000000000" pitchFamily="34" charset="0"/>
              </a:rPr>
              <a:t>e couturier </a:t>
            </a:r>
            <a:endParaRPr lang="fr-FR" sz="4000" dirty="0">
              <a:solidFill>
                <a:schemeClr val="tx1">
                  <a:lumMod val="85000"/>
                  <a:lumOff val="15000"/>
                </a:schemeClr>
              </a:solidFill>
              <a:latin typeface="Brush Dom Regular" panose="020B7200000000000000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4922838" y="692150"/>
            <a:ext cx="3897312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pPr eaLnBrk="1" hangingPunct="1">
              <a:defRPr/>
            </a:pPr>
            <a:r>
              <a:rPr lang="fr-FR" dirty="0" smtClean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Brush Dom Regular" panose="020B7200000000000000" pitchFamily="34" charset="0"/>
              </a:rPr>
              <a:t>la couturièr</a:t>
            </a:r>
            <a:r>
              <a:rPr lang="fr-FR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Dom Regular" panose="020B7200000000000000" pitchFamily="34" charset="0"/>
              </a:rPr>
              <a:t>e</a:t>
            </a:r>
            <a:r>
              <a:rPr lang="fr-FR" dirty="0" smtClean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Brush Dom Regular" panose="020B7200000000000000" pitchFamily="34" charset="0"/>
              </a:rPr>
              <a:t> </a:t>
            </a:r>
          </a:p>
        </p:txBody>
      </p:sp>
      <p:pic>
        <p:nvPicPr>
          <p:cNvPr id="20484" name="Picture 6" descr="http://saxonyfineclothing.com/wp-content/uploads/2011/03/tailor-made-shir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92275" y="2055813"/>
            <a:ext cx="6335713" cy="423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1116013" y="1196975"/>
            <a:ext cx="7777162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5" name="TextBox 10"/>
          <p:cNvSpPr txBox="1">
            <a:spLocks noChangeArrowheads="1"/>
          </p:cNvSpPr>
          <p:nvPr/>
        </p:nvSpPr>
        <p:spPr bwMode="auto">
          <a:xfrm>
            <a:off x="2195513" y="828675"/>
            <a:ext cx="4752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fr-FR" altLang="en-US" sz="3200" b="1">
                <a:latin typeface="1 Kedzie Lite DNA" pitchFamily="2" charset="0"/>
              </a:rPr>
              <a:t>Objectifs :</a:t>
            </a:r>
          </a:p>
        </p:txBody>
      </p:sp>
      <p:pic>
        <p:nvPicPr>
          <p:cNvPr id="3076" name="Picture 2" descr="CG18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6013" y="373063"/>
            <a:ext cx="960437" cy="103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11" descr="j007875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48525" y="195263"/>
            <a:ext cx="1622425" cy="105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" name="Group 7"/>
          <p:cNvGrpSpPr>
            <a:grpSpLocks/>
          </p:cNvGrpSpPr>
          <p:nvPr/>
        </p:nvGrpSpPr>
        <p:grpSpPr bwMode="auto">
          <a:xfrm>
            <a:off x="1260475" y="1844675"/>
            <a:ext cx="7415213" cy="744538"/>
            <a:chOff x="612" y="1207"/>
            <a:chExt cx="4671" cy="469"/>
          </a:xfrm>
        </p:grpSpPr>
        <p:pic>
          <p:nvPicPr>
            <p:cNvPr id="3086" name="Picture 8"/>
            <p:cNvPicPr>
              <a:picLocks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2" y="1207"/>
              <a:ext cx="277" cy="2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087" name="Rectangle 9"/>
            <p:cNvSpPr>
              <a:spLocks noChangeArrowheads="1"/>
            </p:cNvSpPr>
            <p:nvPr/>
          </p:nvSpPr>
          <p:spPr bwMode="auto">
            <a:xfrm>
              <a:off x="1020" y="1230"/>
              <a:ext cx="4263" cy="4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2075" tIns="46038" rIns="92075" bIns="46038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algn="just" eaLnBrk="1" hangingPunct="1">
                <a:spcBef>
                  <a:spcPct val="50000"/>
                </a:spcBef>
              </a:pPr>
              <a:r>
                <a:rPr lang="en-GB" altLang="en-US" sz="2000">
                  <a:latin typeface="Andy" pitchFamily="66" charset="0"/>
                </a:rPr>
                <a:t>to be able to learn how to say various occupations in French (the masculine and female version).</a:t>
              </a:r>
            </a:p>
          </p:txBody>
        </p:sp>
      </p:grpSp>
      <p:grpSp>
        <p:nvGrpSpPr>
          <p:cNvPr id="26" name="Group 7"/>
          <p:cNvGrpSpPr>
            <a:grpSpLocks/>
          </p:cNvGrpSpPr>
          <p:nvPr/>
        </p:nvGrpSpPr>
        <p:grpSpPr bwMode="auto">
          <a:xfrm>
            <a:off x="1260475" y="2967038"/>
            <a:ext cx="7415213" cy="438150"/>
            <a:chOff x="612" y="1207"/>
            <a:chExt cx="4671" cy="276"/>
          </a:xfrm>
        </p:grpSpPr>
        <p:pic>
          <p:nvPicPr>
            <p:cNvPr id="3084" name="Picture 8"/>
            <p:cNvPicPr>
              <a:picLocks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2" y="1207"/>
              <a:ext cx="277" cy="2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085" name="Rectangle 9"/>
            <p:cNvSpPr>
              <a:spLocks noChangeArrowheads="1"/>
            </p:cNvSpPr>
            <p:nvPr/>
          </p:nvSpPr>
          <p:spPr bwMode="auto">
            <a:xfrm>
              <a:off x="1020" y="1230"/>
              <a:ext cx="4263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2075" tIns="46038" rIns="92075" bIns="46038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algn="just" eaLnBrk="1" hangingPunct="1">
                <a:spcBef>
                  <a:spcPct val="50000"/>
                </a:spcBef>
              </a:pPr>
              <a:r>
                <a:rPr lang="en-GB" altLang="en-US" sz="2000">
                  <a:latin typeface="Andy" pitchFamily="66" charset="0"/>
                </a:rPr>
                <a:t>learn other vocabulary related to jobs like places of work etc.</a:t>
              </a:r>
            </a:p>
          </p:txBody>
        </p:sp>
      </p:grpSp>
      <p:grpSp>
        <p:nvGrpSpPr>
          <p:cNvPr id="29" name="Group 7"/>
          <p:cNvGrpSpPr>
            <a:grpSpLocks/>
          </p:cNvGrpSpPr>
          <p:nvPr/>
        </p:nvGrpSpPr>
        <p:grpSpPr bwMode="auto">
          <a:xfrm>
            <a:off x="1260475" y="3783013"/>
            <a:ext cx="7415213" cy="438150"/>
            <a:chOff x="612" y="1207"/>
            <a:chExt cx="4671" cy="276"/>
          </a:xfrm>
        </p:grpSpPr>
        <p:pic>
          <p:nvPicPr>
            <p:cNvPr id="3082" name="Picture 8"/>
            <p:cNvPicPr>
              <a:picLocks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2" y="1207"/>
              <a:ext cx="277" cy="2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083" name="Rectangle 9"/>
            <p:cNvSpPr>
              <a:spLocks noChangeArrowheads="1"/>
            </p:cNvSpPr>
            <p:nvPr/>
          </p:nvSpPr>
          <p:spPr bwMode="auto">
            <a:xfrm>
              <a:off x="1020" y="1230"/>
              <a:ext cx="4263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2075" tIns="46038" rIns="92075" bIns="46038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algn="just" eaLnBrk="1" hangingPunct="1">
                <a:spcBef>
                  <a:spcPct val="50000"/>
                </a:spcBef>
              </a:pPr>
              <a:r>
                <a:rPr lang="en-GB" altLang="en-US" sz="2000">
                  <a:latin typeface="Andy" pitchFamily="66" charset="0"/>
                </a:rPr>
                <a:t>describing your job.</a:t>
              </a:r>
            </a:p>
          </p:txBody>
        </p:sp>
      </p:grpSp>
      <p:pic>
        <p:nvPicPr>
          <p:cNvPr id="3081" name="Picture 18" descr="http://www.sz-videocom.com/Images/Index/Job_banner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550" y="5084763"/>
            <a:ext cx="8027988" cy="173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035050" y="811213"/>
            <a:ext cx="3529013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fr-FR" sz="4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Brush Dom Regular" panose="020B7200000000000000" pitchFamily="34" charset="0"/>
              </a:rPr>
              <a:t>l’ ouvrier </a:t>
            </a:r>
            <a:endParaRPr lang="fr-FR" sz="4000" dirty="0">
              <a:solidFill>
                <a:schemeClr val="tx1">
                  <a:lumMod val="85000"/>
                  <a:lumOff val="15000"/>
                </a:schemeClr>
              </a:solidFill>
              <a:latin typeface="Brush Dom Regular" panose="020B7200000000000000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4922838" y="692150"/>
            <a:ext cx="3897312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pPr eaLnBrk="1" hangingPunct="1">
              <a:defRPr/>
            </a:pPr>
            <a:r>
              <a:rPr lang="fr-FR" sz="40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Brush Dom Regular" panose="020B7200000000000000" pitchFamily="34" charset="0"/>
              </a:rPr>
              <a:t>l</a:t>
            </a:r>
            <a:r>
              <a:rPr lang="fr-FR" sz="40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Brush Dom Regular" panose="020B7200000000000000" pitchFamily="34" charset="0"/>
              </a:rPr>
              <a:t>’ ouvrièr</a:t>
            </a:r>
            <a:r>
              <a:rPr lang="fr-FR" sz="4000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Dom Regular" panose="020B7200000000000000" pitchFamily="34" charset="0"/>
              </a:rPr>
              <a:t>e</a:t>
            </a:r>
            <a:r>
              <a:rPr lang="fr-FR" sz="40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Brush Dom Regular" panose="020B7200000000000000" pitchFamily="34" charset="0"/>
              </a:rPr>
              <a:t> </a:t>
            </a:r>
          </a:p>
        </p:txBody>
      </p:sp>
      <p:pic>
        <p:nvPicPr>
          <p:cNvPr id="21508" name="Picture 2" descr="http://us.123rf.com/400wm/400/400/kaarsten/kaarsten1106/kaarsten110600238/9781113-ouvrier-sur-le-chantier-de-construction-transportant-planche-de-boi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63713" y="1989138"/>
            <a:ext cx="6480175" cy="431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035050" y="811213"/>
            <a:ext cx="3529013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fr-FR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Brush Dom Regular" panose="020B7200000000000000" pitchFamily="34" charset="0"/>
              </a:rPr>
              <a:t>l</a:t>
            </a:r>
            <a:r>
              <a:rPr lang="fr-FR" sz="4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Brush Dom Regular" panose="020B7200000000000000" pitchFamily="34" charset="0"/>
              </a:rPr>
              <a:t>e boulanger </a:t>
            </a:r>
            <a:endParaRPr lang="fr-FR" sz="4000" dirty="0">
              <a:solidFill>
                <a:schemeClr val="tx1">
                  <a:lumMod val="85000"/>
                  <a:lumOff val="15000"/>
                </a:schemeClr>
              </a:solidFill>
              <a:latin typeface="Brush Dom Regular" panose="020B7200000000000000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4922838" y="692150"/>
            <a:ext cx="3897312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pPr eaLnBrk="1" hangingPunct="1">
              <a:defRPr/>
            </a:pPr>
            <a:r>
              <a:rPr lang="fr-FR" sz="40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Brush Dom Regular" panose="020B7200000000000000" pitchFamily="34" charset="0"/>
              </a:rPr>
              <a:t>la boulangèr</a:t>
            </a:r>
            <a:r>
              <a:rPr lang="fr-FR" sz="4000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Dom Regular" panose="020B7200000000000000" pitchFamily="34" charset="0"/>
              </a:rPr>
              <a:t>e</a:t>
            </a:r>
            <a:r>
              <a:rPr lang="fr-FR" sz="40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Brush Dom Regular" panose="020B7200000000000000" pitchFamily="34" charset="0"/>
              </a:rPr>
              <a:t> </a:t>
            </a:r>
          </a:p>
        </p:txBody>
      </p:sp>
      <p:pic>
        <p:nvPicPr>
          <p:cNvPr id="22532" name="Picture 2" descr="http://consulfrance-toronto.org/local/cache-vignettes/L500xH413/boulangerweb-4727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170" b="10748"/>
          <a:stretch>
            <a:fillRect/>
          </a:stretch>
        </p:blipFill>
        <p:spPr bwMode="auto">
          <a:xfrm>
            <a:off x="1487488" y="2054225"/>
            <a:ext cx="6972300" cy="432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035050" y="811213"/>
            <a:ext cx="3529013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Brush Dom Regular" panose="020B7200000000000000" pitchFamily="34" charset="0"/>
              </a:rPr>
              <a:t>l</a:t>
            </a:r>
            <a:r>
              <a:rPr lang="fr-FR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Brush Dom Regular" panose="020B7200000000000000" pitchFamily="34" charset="0"/>
              </a:rPr>
              <a:t>e conseiller </a:t>
            </a:r>
            <a:endParaRPr lang="fr-FR" dirty="0">
              <a:solidFill>
                <a:schemeClr val="tx1">
                  <a:lumMod val="85000"/>
                  <a:lumOff val="15000"/>
                </a:schemeClr>
              </a:solidFill>
              <a:latin typeface="Brush Dom Regular" panose="020B7200000000000000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4922838" y="692150"/>
            <a:ext cx="3897312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pPr eaLnBrk="1" hangingPunct="1">
              <a:defRPr/>
            </a:pP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Brush Dom Regular" panose="020B7200000000000000" pitchFamily="34" charset="0"/>
              </a:rPr>
              <a:t>l</a:t>
            </a:r>
            <a:r>
              <a:rPr lang="fr-FR" dirty="0" smtClean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Brush Dom Regular" panose="020B7200000000000000" pitchFamily="34" charset="0"/>
              </a:rPr>
              <a:t>a conseillèr</a:t>
            </a:r>
            <a:r>
              <a:rPr lang="fr-FR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Dom Regular" panose="020B7200000000000000" pitchFamily="34" charset="0"/>
              </a:rPr>
              <a:t>e</a:t>
            </a:r>
            <a:r>
              <a:rPr lang="fr-FR" dirty="0" smtClean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Brush Dom Regular" panose="020B7200000000000000" pitchFamily="34" charset="0"/>
              </a:rPr>
              <a:t> </a:t>
            </a:r>
          </a:p>
        </p:txBody>
      </p:sp>
      <p:pic>
        <p:nvPicPr>
          <p:cNvPr id="23556" name="Picture 6" descr="http://www.ccpa-accp.ca/_documents/images/iStock_000014676668_group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8175" y="2133600"/>
            <a:ext cx="6192838" cy="412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utoUpdateAnimBg="0"/>
      <p:bldP spid="4" grpId="0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035050" y="811213"/>
            <a:ext cx="3529013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fr-FR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Brush Dom Regular" panose="020B7200000000000000" pitchFamily="34" charset="0"/>
              </a:rPr>
              <a:t>l’ acteur </a:t>
            </a:r>
            <a:endParaRPr lang="fr-FR" dirty="0">
              <a:solidFill>
                <a:schemeClr val="tx1">
                  <a:lumMod val="85000"/>
                  <a:lumOff val="15000"/>
                </a:schemeClr>
              </a:solidFill>
              <a:latin typeface="Brush Dom Regular" panose="020B7200000000000000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4922838" y="692150"/>
            <a:ext cx="3897312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pPr eaLnBrk="1" hangingPunct="1">
              <a:defRPr/>
            </a:pP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Brush Dom Regular" panose="020B7200000000000000" pitchFamily="34" charset="0"/>
              </a:rPr>
              <a:t>l</a:t>
            </a:r>
            <a:r>
              <a:rPr lang="fr-FR" dirty="0" smtClean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Brush Dom Regular" panose="020B7200000000000000" pitchFamily="34" charset="0"/>
              </a:rPr>
              <a:t>’ actr</a:t>
            </a:r>
            <a:r>
              <a:rPr lang="fr-FR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Dom Regular" panose="020B7200000000000000" pitchFamily="34" charset="0"/>
              </a:rPr>
              <a:t>ice</a:t>
            </a:r>
            <a:r>
              <a:rPr lang="fr-FR" dirty="0" smtClean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Brush Dom Regular" panose="020B7200000000000000" pitchFamily="34" charset="0"/>
              </a:rPr>
              <a:t> </a:t>
            </a:r>
          </a:p>
        </p:txBody>
      </p:sp>
      <p:grpSp>
        <p:nvGrpSpPr>
          <p:cNvPr id="24580" name="Group 9"/>
          <p:cNvGrpSpPr>
            <a:grpSpLocks/>
          </p:cNvGrpSpPr>
          <p:nvPr/>
        </p:nvGrpSpPr>
        <p:grpSpPr bwMode="auto">
          <a:xfrm>
            <a:off x="1071563" y="2060575"/>
            <a:ext cx="6997700" cy="4552950"/>
            <a:chOff x="1071364" y="2059824"/>
            <a:chExt cx="6998075" cy="4553015"/>
          </a:xfrm>
        </p:grpSpPr>
        <p:pic>
          <p:nvPicPr>
            <p:cNvPr id="24581" name="Picture 8" descr="http://www.contactmusic.com/pics/ln/20130127/270113_sag_arrivals_29/hugh-jackman-19th-annual-screen-actors-guild-sag_3472602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b="10834"/>
            <a:stretch>
              <a:fillRect/>
            </a:stretch>
          </p:blipFill>
          <p:spPr bwMode="auto">
            <a:xfrm>
              <a:off x="1071364" y="2060848"/>
              <a:ext cx="1728192" cy="23114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582" name="Picture 12" descr="https://encrypted-tbn0.gstatic.com/images?q=tbn:ANd9GcTw4iwXYO8q0h_sPnDPaVpxSHpHs3vfjUfpzoCIRvpUQD0aT9tYB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99556" y="2060848"/>
              <a:ext cx="1711535" cy="23114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583" name="Picture 14" descr="http://cdn04.cdn.justjared.com/wp-content/uploads/2008/12/bana-afi/eric-bana-afi-awards-2008-03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1091" y="2060848"/>
              <a:ext cx="1882101" cy="23114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584" name="Picture 16" descr="http://www.nowhavefun.com/celebritypictures/d/17319-1/132+Billy+Zane+pic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93192" y="2059824"/>
              <a:ext cx="1676247" cy="23124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585" name="Picture 18" descr="https://encrypted-tbn3.gstatic.com/images?q=tbn:ANd9GcShjtXV2-64Zg_4J0BTm9-ePznN6TJZSkvtdqkFRy03EpCovwrJ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9561" y="4371904"/>
              <a:ext cx="1704447" cy="22298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586" name="Picture 26" descr="http://upload.wikimedia.org/wikipedia/commons/3/31/Monica_Bellucci,_Women%27s_World_Awards_2009_b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7465" b="7654"/>
            <a:stretch>
              <a:fillRect/>
            </a:stretch>
          </p:blipFill>
          <p:spPr bwMode="auto">
            <a:xfrm>
              <a:off x="4638095" y="4372303"/>
              <a:ext cx="1734105" cy="22405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587" name="Picture 32" descr="http://images5.fanpop.com/image/photos/24700000/Megan-Fox-megan-fox-24795627-1024-768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34412"/>
            <a:stretch>
              <a:fillRect/>
            </a:stretch>
          </p:blipFill>
          <p:spPr bwMode="auto">
            <a:xfrm>
              <a:off x="1071364" y="4372303"/>
              <a:ext cx="1868197" cy="22294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588" name="Picture 34" descr="http://entertainmentfest.com/wp-content/uploads/2013/04/aishwarya-rai1.jp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b="5550"/>
            <a:stretch>
              <a:fillRect/>
            </a:stretch>
          </p:blipFill>
          <p:spPr bwMode="auto">
            <a:xfrm>
              <a:off x="6300191" y="4371975"/>
              <a:ext cx="1769247" cy="22297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035050" y="811213"/>
            <a:ext cx="3529013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fr-FR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Brush Dom Regular" panose="020B7200000000000000" pitchFamily="34" charset="0"/>
              </a:rPr>
              <a:t>le facteur </a:t>
            </a:r>
            <a:endParaRPr lang="fr-FR" dirty="0">
              <a:solidFill>
                <a:schemeClr val="tx1">
                  <a:lumMod val="85000"/>
                  <a:lumOff val="15000"/>
                </a:schemeClr>
              </a:solidFill>
              <a:latin typeface="Brush Dom Regular" panose="020B7200000000000000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4922838" y="692150"/>
            <a:ext cx="3897312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pPr eaLnBrk="1" hangingPunct="1">
              <a:defRPr/>
            </a:pPr>
            <a:r>
              <a:rPr lang="fr-FR" dirty="0" smtClean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Brush Dom Regular" panose="020B7200000000000000" pitchFamily="34" charset="0"/>
              </a:rPr>
              <a:t>l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Brush Dom Regular" panose="020B7200000000000000" pitchFamily="34" charset="0"/>
              </a:rPr>
              <a:t>a</a:t>
            </a:r>
            <a:r>
              <a:rPr lang="fr-FR" dirty="0" smtClean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Brush Dom Regular" panose="020B7200000000000000" pitchFamily="34" charset="0"/>
              </a:rPr>
              <a:t> factr</a:t>
            </a:r>
            <a:r>
              <a:rPr lang="fr-FR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Dom Regular" panose="020B7200000000000000" pitchFamily="34" charset="0"/>
              </a:rPr>
              <a:t>ice</a:t>
            </a:r>
            <a:r>
              <a:rPr lang="fr-FR" dirty="0" smtClean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Brush Dom Regular" panose="020B7200000000000000" pitchFamily="34" charset="0"/>
              </a:rPr>
              <a:t> </a:t>
            </a:r>
          </a:p>
        </p:txBody>
      </p:sp>
      <p:pic>
        <p:nvPicPr>
          <p:cNvPr id="25604" name="Picture 2" descr="http://legroupe.laposte.fr/var/laposte/storage/images-versioned/154957/1-fre-FR/Nouveau-G_Image_Description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89138" y="2151063"/>
            <a:ext cx="5822950" cy="387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035050" y="811213"/>
            <a:ext cx="3529013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fr-FR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Brush Dom Regular" panose="020B7200000000000000" pitchFamily="34" charset="0"/>
              </a:rPr>
              <a:t>le directeur </a:t>
            </a:r>
            <a:endParaRPr lang="fr-FR" dirty="0">
              <a:solidFill>
                <a:schemeClr val="tx1">
                  <a:lumMod val="85000"/>
                  <a:lumOff val="15000"/>
                </a:schemeClr>
              </a:solidFill>
              <a:latin typeface="Brush Dom Regular" panose="020B7200000000000000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4922838" y="692150"/>
            <a:ext cx="3897312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pPr eaLnBrk="1" hangingPunct="1">
              <a:defRPr/>
            </a:pPr>
            <a:r>
              <a:rPr lang="fr-FR" dirty="0" smtClean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Brush Dom Regular" panose="020B7200000000000000" pitchFamily="34" charset="0"/>
              </a:rPr>
              <a:t>l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Brush Dom Regular" panose="020B7200000000000000" pitchFamily="34" charset="0"/>
              </a:rPr>
              <a:t>a</a:t>
            </a:r>
            <a:r>
              <a:rPr lang="fr-FR" dirty="0" smtClean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Brush Dom Regular" panose="020B7200000000000000" pitchFamily="34" charset="0"/>
              </a:rPr>
              <a:t> directr</a:t>
            </a:r>
            <a:r>
              <a:rPr lang="fr-FR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Dom Regular" panose="020B7200000000000000" pitchFamily="34" charset="0"/>
              </a:rPr>
              <a:t>ice</a:t>
            </a:r>
            <a:r>
              <a:rPr lang="fr-FR" dirty="0" smtClean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Brush Dom Regular" panose="020B7200000000000000" pitchFamily="34" charset="0"/>
              </a:rPr>
              <a:t> </a:t>
            </a:r>
          </a:p>
        </p:txBody>
      </p:sp>
      <p:pic>
        <p:nvPicPr>
          <p:cNvPr id="26628" name="Picture 2" descr="http://rubyredstaff.com/files/images/manageres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4324"/>
          <a:stretch>
            <a:fillRect/>
          </a:stretch>
        </p:blipFill>
        <p:spPr bwMode="auto">
          <a:xfrm>
            <a:off x="2266950" y="2276475"/>
            <a:ext cx="5311775" cy="404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035050" y="811213"/>
            <a:ext cx="3529013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fr-FR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Brush Dom Regular" panose="020B7200000000000000" pitchFamily="34" charset="0"/>
              </a:rPr>
              <a:t>l’ instituteur </a:t>
            </a:r>
            <a:endParaRPr lang="fr-FR" sz="3600" dirty="0">
              <a:solidFill>
                <a:schemeClr val="tx1">
                  <a:lumMod val="85000"/>
                  <a:lumOff val="15000"/>
                </a:schemeClr>
              </a:solidFill>
              <a:latin typeface="Brush Dom Regular" panose="020B7200000000000000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4922838" y="692150"/>
            <a:ext cx="3897312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pPr eaLnBrk="1" hangingPunct="1">
              <a:defRPr/>
            </a:pPr>
            <a:r>
              <a:rPr lang="fr-FR" sz="36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Brush Dom Regular" panose="020B7200000000000000" pitchFamily="34" charset="0"/>
              </a:rPr>
              <a:t>l</a:t>
            </a:r>
            <a:r>
              <a:rPr lang="fr-FR" sz="36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Brush Dom Regular" panose="020B7200000000000000" pitchFamily="34" charset="0"/>
              </a:rPr>
              <a:t>’ institutr</a:t>
            </a:r>
            <a:r>
              <a:rPr lang="fr-FR" sz="3600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Dom Regular" panose="020B7200000000000000" pitchFamily="34" charset="0"/>
              </a:rPr>
              <a:t>ice</a:t>
            </a:r>
            <a:r>
              <a:rPr lang="fr-FR" sz="36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Brush Dom Regular" panose="020B7200000000000000" pitchFamily="34" charset="0"/>
              </a:rPr>
              <a:t> </a:t>
            </a:r>
          </a:p>
        </p:txBody>
      </p:sp>
      <p:pic>
        <p:nvPicPr>
          <p:cNvPr id="27652" name="Picture 4" descr="http://www.galilee.be/img/upload/ispg/SHUTTERSTOCK_95044402_-_COPI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51050" y="2181225"/>
            <a:ext cx="5761038" cy="384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035050" y="811213"/>
            <a:ext cx="3529013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fr-FR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Brush Dom Regular" panose="020B7200000000000000" pitchFamily="34" charset="0"/>
              </a:rPr>
              <a:t>le chanteur </a:t>
            </a:r>
            <a:endParaRPr lang="fr-FR" dirty="0">
              <a:solidFill>
                <a:schemeClr val="tx1">
                  <a:lumMod val="85000"/>
                  <a:lumOff val="15000"/>
                </a:schemeClr>
              </a:solidFill>
              <a:latin typeface="Brush Dom Regular" panose="020B7200000000000000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4922838" y="692150"/>
            <a:ext cx="3897312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pPr eaLnBrk="1" hangingPunct="1">
              <a:defRPr/>
            </a:pPr>
            <a:r>
              <a:rPr lang="fr-FR" dirty="0" smtClean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Brush Dom Regular" panose="020B7200000000000000" pitchFamily="34" charset="0"/>
              </a:rPr>
              <a:t>la chant</a:t>
            </a:r>
            <a:r>
              <a:rPr lang="fr-FR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Dom Regular" panose="020B7200000000000000" pitchFamily="34" charset="0"/>
              </a:rPr>
              <a:t>euse</a:t>
            </a:r>
            <a:r>
              <a:rPr lang="fr-FR" dirty="0" smtClean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Brush Dom Regular" panose="020B7200000000000000" pitchFamily="34" charset="0"/>
              </a:rPr>
              <a:t> </a:t>
            </a:r>
          </a:p>
        </p:txBody>
      </p:sp>
      <p:pic>
        <p:nvPicPr>
          <p:cNvPr id="28676" name="Picture 2" descr="http://natashaharmeryear1.files.wordpress.com/2013/08/singer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8175" y="2206625"/>
            <a:ext cx="6048375" cy="395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035050" y="811213"/>
            <a:ext cx="3529013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fr-FR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Brush Dom Regular" panose="020B7200000000000000" pitchFamily="34" charset="0"/>
              </a:rPr>
              <a:t>le danseur </a:t>
            </a:r>
            <a:endParaRPr lang="fr-FR" dirty="0">
              <a:solidFill>
                <a:schemeClr val="tx1">
                  <a:lumMod val="85000"/>
                  <a:lumOff val="15000"/>
                </a:schemeClr>
              </a:solidFill>
              <a:latin typeface="Brush Dom Regular" panose="020B7200000000000000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4922838" y="692150"/>
            <a:ext cx="3897312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pPr eaLnBrk="1" hangingPunct="1">
              <a:defRPr/>
            </a:pPr>
            <a:r>
              <a:rPr lang="fr-FR" dirty="0" smtClean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Brush Dom Regular" panose="020B7200000000000000" pitchFamily="34" charset="0"/>
              </a:rPr>
              <a:t>la dans</a:t>
            </a:r>
            <a:r>
              <a:rPr lang="fr-FR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Dom Regular" panose="020B7200000000000000" pitchFamily="34" charset="0"/>
              </a:rPr>
              <a:t>euse</a:t>
            </a:r>
            <a:r>
              <a:rPr lang="fr-FR" dirty="0" smtClean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Brush Dom Regular" panose="020B7200000000000000" pitchFamily="34" charset="0"/>
              </a:rPr>
              <a:t> </a:t>
            </a:r>
          </a:p>
        </p:txBody>
      </p:sp>
      <p:pic>
        <p:nvPicPr>
          <p:cNvPr id="29700" name="Picture 4" descr="http://indulgy.net/2A/W/Y2/572c14f465c6dc4f38451d83afbd92f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4906"/>
          <a:stretch>
            <a:fillRect/>
          </a:stretch>
        </p:blipFill>
        <p:spPr bwMode="auto">
          <a:xfrm>
            <a:off x="2798763" y="2133600"/>
            <a:ext cx="3954462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035050" y="811213"/>
            <a:ext cx="3529013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fr-FR" sz="4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Brush Dom Regular" panose="020B7200000000000000" pitchFamily="34" charset="0"/>
              </a:rPr>
              <a:t>le vendeur </a:t>
            </a:r>
            <a:endParaRPr lang="fr-FR" sz="4000" dirty="0">
              <a:solidFill>
                <a:schemeClr val="tx1">
                  <a:lumMod val="85000"/>
                  <a:lumOff val="15000"/>
                </a:schemeClr>
              </a:solidFill>
              <a:latin typeface="Brush Dom Regular" panose="020B7200000000000000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4922838" y="692150"/>
            <a:ext cx="3897312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pPr eaLnBrk="1" hangingPunct="1">
              <a:defRPr/>
            </a:pPr>
            <a:r>
              <a:rPr lang="fr-FR" dirty="0" smtClean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Brush Dom Regular" panose="020B7200000000000000" pitchFamily="34" charset="0"/>
              </a:rPr>
              <a:t>la vend</a:t>
            </a:r>
            <a:r>
              <a:rPr lang="fr-FR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Dom Regular" panose="020B7200000000000000" pitchFamily="34" charset="0"/>
              </a:rPr>
              <a:t>euse</a:t>
            </a:r>
            <a:r>
              <a:rPr lang="fr-FR" dirty="0" smtClean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Brush Dom Regular" panose="020B7200000000000000" pitchFamily="34" charset="0"/>
              </a:rPr>
              <a:t> </a:t>
            </a:r>
          </a:p>
        </p:txBody>
      </p:sp>
      <p:grpSp>
        <p:nvGrpSpPr>
          <p:cNvPr id="30724" name="Group 1"/>
          <p:cNvGrpSpPr>
            <a:grpSpLocks/>
          </p:cNvGrpSpPr>
          <p:nvPr/>
        </p:nvGrpSpPr>
        <p:grpSpPr bwMode="auto">
          <a:xfrm>
            <a:off x="1403350" y="1905000"/>
            <a:ext cx="6978650" cy="4953000"/>
            <a:chOff x="1338833" y="1905000"/>
            <a:chExt cx="6977583" cy="4953000"/>
          </a:xfrm>
        </p:grpSpPr>
        <p:pic>
          <p:nvPicPr>
            <p:cNvPr id="30725" name="Picture 2" descr="http://www.ricksegel.com/Portals/32749/images/Male%20sales%20assistant%20in%20clothing%20store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8833" y="1905000"/>
              <a:ext cx="3305175" cy="4953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26" name="Picture 4" descr="http://watermarked.cutcaster.com/cutcaster-photo-100794056-Two-teenage-girls-shopping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5731"/>
            <a:stretch>
              <a:fillRect/>
            </a:stretch>
          </p:blipFill>
          <p:spPr bwMode="auto">
            <a:xfrm>
              <a:off x="4695329" y="1905000"/>
              <a:ext cx="3621087" cy="4953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vanillarecruitment.co.uk/recruitment_consultancy_blog/wp-content/uploads/2012/06/jobs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40425" y="4492625"/>
            <a:ext cx="3095625" cy="232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403350" y="1196975"/>
            <a:ext cx="48974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buFont typeface="Wingdings" pitchFamily="2" charset="2"/>
              <a:buChar char="ü"/>
            </a:pPr>
            <a:r>
              <a:rPr lang="fr-FR" altLang="en-US" sz="2800">
                <a:latin typeface="MV Boli" pitchFamily="2" charset="0"/>
              </a:rPr>
              <a:t>La profession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403350" y="1954213"/>
            <a:ext cx="4897438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buFont typeface="Wingdings" pitchFamily="2" charset="2"/>
              <a:buChar char="ü"/>
            </a:pPr>
            <a:r>
              <a:rPr lang="fr-FR" altLang="en-US" sz="2800">
                <a:latin typeface="MV Boli" pitchFamily="2" charset="0"/>
              </a:rPr>
              <a:t>Le métier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403350" y="2709863"/>
            <a:ext cx="2881313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buFont typeface="Wingdings" pitchFamily="2" charset="2"/>
              <a:buChar char="ü"/>
            </a:pPr>
            <a:r>
              <a:rPr lang="fr-FR" altLang="en-US" sz="2800">
                <a:latin typeface="MV Boli" pitchFamily="2" charset="0"/>
              </a:rPr>
              <a:t>Le travail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4265613" y="2349500"/>
            <a:ext cx="36909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fr-FR" altLang="en-US" sz="2800">
                <a:latin typeface="MV Boli" pitchFamily="2" charset="0"/>
              </a:rPr>
              <a:t>(verbe: travailler)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403350" y="3463925"/>
            <a:ext cx="28813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buFont typeface="Wingdings" pitchFamily="2" charset="2"/>
              <a:buChar char="ü"/>
            </a:pPr>
            <a:r>
              <a:rPr lang="fr-FR" altLang="en-US" sz="2800">
                <a:latin typeface="MV Boli" pitchFamily="2" charset="0"/>
              </a:rPr>
              <a:t>L’ emploi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403350" y="4221163"/>
            <a:ext cx="28813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buFont typeface="Wingdings" pitchFamily="2" charset="2"/>
              <a:buChar char="ü"/>
            </a:pPr>
            <a:r>
              <a:rPr lang="fr-FR" altLang="en-US" sz="2800">
                <a:latin typeface="MV Boli" pitchFamily="2" charset="0"/>
              </a:rPr>
              <a:t>Le boulot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1403350" y="4978400"/>
            <a:ext cx="3240088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buFont typeface="Wingdings" pitchFamily="2" charset="2"/>
              <a:buChar char="ü"/>
            </a:pPr>
            <a:r>
              <a:rPr lang="fr-FR" altLang="en-US" sz="2800">
                <a:latin typeface="MV Boli" pitchFamily="2" charset="0"/>
              </a:rPr>
              <a:t>Aller au travail</a:t>
            </a:r>
          </a:p>
        </p:txBody>
      </p:sp>
      <p:sp>
        <p:nvSpPr>
          <p:cNvPr id="4106" name="TextBox 2"/>
          <p:cNvSpPr txBox="1">
            <a:spLocks noChangeArrowheads="1"/>
          </p:cNvSpPr>
          <p:nvPr/>
        </p:nvSpPr>
        <p:spPr bwMode="auto">
          <a:xfrm>
            <a:off x="1116013" y="404813"/>
            <a:ext cx="20875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fr-FR" altLang="en-US" i="1">
                <a:latin typeface="Arial Narrow" pitchFamily="34" charset="0"/>
              </a:rPr>
              <a:t>Pour commencer :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1403350" y="5732463"/>
            <a:ext cx="32400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buFont typeface="Wingdings" pitchFamily="2" charset="2"/>
              <a:buChar char="ü"/>
            </a:pPr>
            <a:r>
              <a:rPr lang="fr-FR" altLang="en-US" sz="2800">
                <a:latin typeface="MV Boli" pitchFamily="2" charset="0"/>
              </a:rPr>
              <a:t>Au chômage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5002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5002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5002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5002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5002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5002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5002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5002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  <p:bldP spid="8" grpId="0"/>
      <p:bldP spid="9" grpId="0"/>
      <p:bldP spid="11" grpId="0"/>
      <p:bldP spid="1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035050" y="811213"/>
            <a:ext cx="3529013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fr-FR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Brush Dom Regular" panose="020B7200000000000000" pitchFamily="34" charset="0"/>
              </a:rPr>
              <a:t>le coiffeur </a:t>
            </a:r>
            <a:endParaRPr lang="fr-FR" sz="3600" dirty="0">
              <a:solidFill>
                <a:schemeClr val="tx1">
                  <a:lumMod val="85000"/>
                  <a:lumOff val="15000"/>
                </a:schemeClr>
              </a:solidFill>
              <a:latin typeface="Brush Dom Regular" panose="020B7200000000000000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4922838" y="692150"/>
            <a:ext cx="3897312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pPr eaLnBrk="1" hangingPunct="1">
              <a:defRPr/>
            </a:pPr>
            <a:r>
              <a:rPr lang="fr-FR" sz="36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Brush Dom Regular" panose="020B7200000000000000" pitchFamily="34" charset="0"/>
              </a:rPr>
              <a:t>la coiff</a:t>
            </a:r>
            <a:r>
              <a:rPr lang="fr-FR" sz="3600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Dom Regular" panose="020B7200000000000000" pitchFamily="34" charset="0"/>
              </a:rPr>
              <a:t>euse</a:t>
            </a:r>
            <a:r>
              <a:rPr lang="fr-FR" sz="36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Brush Dom Regular" panose="020B7200000000000000" pitchFamily="34" charset="0"/>
              </a:rPr>
              <a:t> </a:t>
            </a:r>
          </a:p>
        </p:txBody>
      </p:sp>
      <p:grpSp>
        <p:nvGrpSpPr>
          <p:cNvPr id="31748" name="Group 4"/>
          <p:cNvGrpSpPr>
            <a:grpSpLocks/>
          </p:cNvGrpSpPr>
          <p:nvPr/>
        </p:nvGrpSpPr>
        <p:grpSpPr bwMode="auto">
          <a:xfrm>
            <a:off x="1404938" y="1676400"/>
            <a:ext cx="6916737" cy="5181600"/>
            <a:chOff x="1405632" y="1676400"/>
            <a:chExt cx="6916803" cy="5181600"/>
          </a:xfrm>
        </p:grpSpPr>
        <p:pic>
          <p:nvPicPr>
            <p:cNvPr id="31749" name="Picture 6" descr="http://watermarked.cutcaster.com/cutcaster-photo-100798025-Professional-hairdresser-color-customer-at-salon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5632" y="1676400"/>
              <a:ext cx="3454400" cy="518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750" name="Picture 8" descr="http://www.visualphotos.com/photo/2x3631715/female_hairdresser_cutting_mans_hair_nio11007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6441" t="10527" r="10750" b="5486"/>
            <a:stretch>
              <a:fillRect/>
            </a:stretch>
          </p:blipFill>
          <p:spPr bwMode="auto">
            <a:xfrm>
              <a:off x="5004048" y="1676400"/>
              <a:ext cx="3318387" cy="518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035050" y="811213"/>
            <a:ext cx="3529013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fr-FR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Brush Dom Regular" panose="020B7200000000000000" pitchFamily="34" charset="0"/>
              </a:rPr>
              <a:t>le serveur </a:t>
            </a:r>
            <a:endParaRPr lang="fr-FR" dirty="0">
              <a:solidFill>
                <a:schemeClr val="tx1">
                  <a:lumMod val="85000"/>
                  <a:lumOff val="15000"/>
                </a:schemeClr>
              </a:solidFill>
              <a:latin typeface="Brush Dom Regular" panose="020B7200000000000000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4922838" y="692150"/>
            <a:ext cx="3897312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pPr eaLnBrk="1" hangingPunct="1">
              <a:defRPr/>
            </a:pPr>
            <a:r>
              <a:rPr lang="fr-FR" dirty="0" smtClean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Brush Dom Regular" panose="020B7200000000000000" pitchFamily="34" charset="0"/>
              </a:rPr>
              <a:t>la serv</a:t>
            </a:r>
            <a:r>
              <a:rPr lang="fr-FR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Dom Regular" panose="020B7200000000000000" pitchFamily="34" charset="0"/>
              </a:rPr>
              <a:t>euse</a:t>
            </a:r>
            <a:r>
              <a:rPr lang="fr-FR" dirty="0" smtClean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Brush Dom Regular" panose="020B7200000000000000" pitchFamily="34" charset="0"/>
              </a:rPr>
              <a:t> </a:t>
            </a:r>
          </a:p>
        </p:txBody>
      </p:sp>
      <p:pic>
        <p:nvPicPr>
          <p:cNvPr id="32772" name="Picture 2" descr="http://www.fooddigital.com/hotels_restaurants/wait-staf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6725"/>
          <a:stretch>
            <a:fillRect/>
          </a:stretch>
        </p:blipFill>
        <p:spPr bwMode="auto">
          <a:xfrm>
            <a:off x="1547813" y="2205038"/>
            <a:ext cx="6964362" cy="410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035050" y="811213"/>
            <a:ext cx="3529013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fr-FR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Brush Dom Regular" panose="020B7200000000000000" pitchFamily="34" charset="0"/>
              </a:rPr>
              <a:t>le pharmacien </a:t>
            </a:r>
            <a:endParaRPr lang="fr-FR" sz="3600" dirty="0">
              <a:solidFill>
                <a:schemeClr val="tx1">
                  <a:lumMod val="85000"/>
                  <a:lumOff val="15000"/>
                </a:schemeClr>
              </a:solidFill>
              <a:latin typeface="Brush Dom Regular" panose="020B7200000000000000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4922838" y="692150"/>
            <a:ext cx="3897312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pPr eaLnBrk="1" hangingPunct="1">
              <a:defRPr/>
            </a:pPr>
            <a:r>
              <a:rPr lang="fr-FR" sz="40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Brush Dom Regular" panose="020B7200000000000000" pitchFamily="34" charset="0"/>
              </a:rPr>
              <a:t>la pharmac</a:t>
            </a:r>
            <a:r>
              <a:rPr lang="fr-FR" sz="4000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Dom Regular" panose="020B7200000000000000" pitchFamily="34" charset="0"/>
              </a:rPr>
              <a:t>ienne</a:t>
            </a:r>
            <a:r>
              <a:rPr lang="fr-FR" sz="40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Brush Dom Regular" panose="020B7200000000000000" pitchFamily="34" charset="0"/>
              </a:rPr>
              <a:t> </a:t>
            </a:r>
          </a:p>
        </p:txBody>
      </p:sp>
      <p:pic>
        <p:nvPicPr>
          <p:cNvPr id="33796" name="Picture 6" descr="http://www.westdrug.com/wp-content/themes/westpharmacy/images/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03350" y="2276475"/>
            <a:ext cx="7308850" cy="417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035050" y="811213"/>
            <a:ext cx="3529013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fr-FR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Brush Dom Regular" panose="020B7200000000000000" pitchFamily="34" charset="0"/>
              </a:rPr>
              <a:t>l’informaticien</a:t>
            </a:r>
            <a:endParaRPr lang="fr-FR" sz="2800" dirty="0">
              <a:solidFill>
                <a:schemeClr val="tx1">
                  <a:lumMod val="85000"/>
                  <a:lumOff val="15000"/>
                </a:schemeClr>
              </a:solidFill>
              <a:latin typeface="Brush Dom Regular" panose="020B7200000000000000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4922838" y="692150"/>
            <a:ext cx="3897312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pPr eaLnBrk="1" hangingPunct="1">
              <a:defRPr/>
            </a:pPr>
            <a:r>
              <a:rPr lang="fr-FR" sz="24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Brush Dom Regular" panose="020B7200000000000000" pitchFamily="34" charset="0"/>
              </a:rPr>
              <a:t>l’informatic</a:t>
            </a:r>
            <a:r>
              <a:rPr lang="fr-FR" sz="2400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Dom Regular" panose="020B7200000000000000" pitchFamily="34" charset="0"/>
              </a:rPr>
              <a:t>ienne</a:t>
            </a:r>
            <a:r>
              <a:rPr lang="fr-FR" sz="55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Brush Dom Regular" panose="020B7200000000000000" pitchFamily="34" charset="0"/>
              </a:rPr>
              <a:t> </a:t>
            </a:r>
          </a:p>
        </p:txBody>
      </p:sp>
      <p:grpSp>
        <p:nvGrpSpPr>
          <p:cNvPr id="34820" name="Group 1"/>
          <p:cNvGrpSpPr>
            <a:grpSpLocks/>
          </p:cNvGrpSpPr>
          <p:nvPr/>
        </p:nvGrpSpPr>
        <p:grpSpPr bwMode="auto">
          <a:xfrm>
            <a:off x="1135063" y="1979613"/>
            <a:ext cx="7856537" cy="4833937"/>
            <a:chOff x="1134416" y="1979166"/>
            <a:chExt cx="7857184" cy="4834210"/>
          </a:xfrm>
        </p:grpSpPr>
        <p:pic>
          <p:nvPicPr>
            <p:cNvPr id="34821" name="Picture 2" descr="http://www.cybercrimesunit.com/wp-content/plugins/rss-poster/cache/164a2_it-guy1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7654" r="29070"/>
            <a:stretch>
              <a:fillRect/>
            </a:stretch>
          </p:blipFill>
          <p:spPr bwMode="auto">
            <a:xfrm>
              <a:off x="1134416" y="3336032"/>
              <a:ext cx="3679862" cy="3477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822" name="Picture 4" descr="http://www.totalpeople.co.uk/wp-content/uploads/2011/02/girl-at-desk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8807" r="4065"/>
            <a:stretch>
              <a:fillRect/>
            </a:stretch>
          </p:blipFill>
          <p:spPr bwMode="auto">
            <a:xfrm>
              <a:off x="4814278" y="1979166"/>
              <a:ext cx="4177322" cy="33220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035050" y="811213"/>
            <a:ext cx="3529013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fr-FR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Brush Dom Regular" panose="020B7200000000000000" pitchFamily="34" charset="0"/>
              </a:rPr>
              <a:t>le musicien </a:t>
            </a:r>
            <a:endParaRPr lang="fr-FR" sz="3600" dirty="0">
              <a:solidFill>
                <a:schemeClr val="tx1">
                  <a:lumMod val="85000"/>
                  <a:lumOff val="15000"/>
                </a:schemeClr>
              </a:solidFill>
              <a:latin typeface="Brush Dom Regular" panose="020B7200000000000000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4922838" y="692150"/>
            <a:ext cx="3897312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pPr eaLnBrk="1" hangingPunct="1">
              <a:defRPr/>
            </a:pPr>
            <a:r>
              <a:rPr lang="fr-FR" sz="36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Brush Dom Regular" panose="020B7200000000000000" pitchFamily="34" charset="0"/>
              </a:rPr>
              <a:t>la music</a:t>
            </a:r>
            <a:r>
              <a:rPr lang="fr-FR" sz="3600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Dom Regular" panose="020B7200000000000000" pitchFamily="34" charset="0"/>
              </a:rPr>
              <a:t>ienne</a:t>
            </a:r>
            <a:r>
              <a:rPr lang="fr-FR" sz="36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Brush Dom Regular" panose="020B7200000000000000" pitchFamily="34" charset="0"/>
              </a:rPr>
              <a:t> </a:t>
            </a:r>
          </a:p>
        </p:txBody>
      </p:sp>
      <p:pic>
        <p:nvPicPr>
          <p:cNvPr id="35844" name="Picture 6" descr="http://www.creative-choices.co.uk/images/cache/images/cache/remote/http_articleimages.s3.amazonaws.com/1352471300-musician_526_385_80shar-20_c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78038" y="2133600"/>
            <a:ext cx="5689600" cy="415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035050" y="811213"/>
            <a:ext cx="3529013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fr-FR" sz="4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Brush Dom Regular" panose="020B7200000000000000" pitchFamily="34" charset="0"/>
              </a:rPr>
              <a:t>le technicien </a:t>
            </a:r>
            <a:endParaRPr lang="fr-FR" sz="4000" dirty="0">
              <a:solidFill>
                <a:schemeClr val="tx1">
                  <a:lumMod val="85000"/>
                  <a:lumOff val="15000"/>
                </a:schemeClr>
              </a:solidFill>
              <a:latin typeface="Brush Dom Regular" panose="020B7200000000000000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4922838" y="692150"/>
            <a:ext cx="3897312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pPr eaLnBrk="1" hangingPunct="1">
              <a:defRPr/>
            </a:pPr>
            <a:r>
              <a:rPr lang="fr-FR" sz="36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Brush Dom Regular" panose="020B7200000000000000" pitchFamily="34" charset="0"/>
              </a:rPr>
              <a:t>la technic</a:t>
            </a:r>
            <a:r>
              <a:rPr lang="fr-FR" sz="3600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Dom Regular" panose="020B7200000000000000" pitchFamily="34" charset="0"/>
              </a:rPr>
              <a:t>ienne</a:t>
            </a:r>
            <a:r>
              <a:rPr lang="fr-FR" sz="36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Brush Dom Regular" panose="020B7200000000000000" pitchFamily="34" charset="0"/>
              </a:rPr>
              <a:t> </a:t>
            </a:r>
          </a:p>
        </p:txBody>
      </p:sp>
      <p:pic>
        <p:nvPicPr>
          <p:cNvPr id="36868" name="Picture 2" descr="http://upload.wikimedia.org/wikipedia/commons/4/44/US_Navy_041213-N-7359L-002_Cryptologic_Technician_Technical_2nd_Class_Cassandra_Foote,_of_Vergennes,_Vt.,_inspects_a_power_supply_unit_for_a_damaged_plug_aboard_USS_Dwight_D._Eisenhower_%28CVN_69%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51050" y="2163763"/>
            <a:ext cx="6038850" cy="400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059113" y="692150"/>
            <a:ext cx="3529012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fr-FR" sz="4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Brush Dom Regular" panose="020B7200000000000000" pitchFamily="34" charset="0"/>
              </a:rPr>
              <a:t>le professeur </a:t>
            </a:r>
            <a:endParaRPr lang="fr-FR" sz="4000" dirty="0">
              <a:solidFill>
                <a:schemeClr val="tx1">
                  <a:lumMod val="85000"/>
                  <a:lumOff val="15000"/>
                </a:schemeClr>
              </a:solidFill>
              <a:latin typeface="Brush Dom Regular" panose="020B7200000000000000" pitchFamily="34" charset="0"/>
            </a:endParaRPr>
          </a:p>
        </p:txBody>
      </p:sp>
      <p:pic>
        <p:nvPicPr>
          <p:cNvPr id="37891" name="Picture 2" descr="http://gazette.teachers.net/gazette/wordpress/wp-content/uploads/2011/12/male-teacher-points-to-call-on-studen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19250" y="2066925"/>
            <a:ext cx="6624638" cy="424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835150" y="333375"/>
            <a:ext cx="6121400" cy="165576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fr-FR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Brush Dom Regular" panose="020B7200000000000000" pitchFamily="34" charset="0"/>
              </a:rPr>
              <a:t>le policier</a:t>
            </a:r>
          </a:p>
          <a:p>
            <a:pPr fontAlgn="auto">
              <a:spcAft>
                <a:spcPts val="0"/>
              </a:spcAft>
              <a:defRPr/>
            </a:pPr>
            <a:r>
              <a:rPr lang="fr-FR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Brush Dom Regular" panose="020B7200000000000000" pitchFamily="34" charset="0"/>
              </a:rPr>
              <a:t>l’agent de police </a:t>
            </a:r>
            <a:endParaRPr lang="fr-FR" dirty="0">
              <a:solidFill>
                <a:schemeClr val="tx1">
                  <a:lumMod val="85000"/>
                  <a:lumOff val="15000"/>
                </a:schemeClr>
              </a:solidFill>
              <a:latin typeface="Brush Dom Regular" panose="020B7200000000000000" pitchFamily="34" charset="0"/>
            </a:endParaRPr>
          </a:p>
        </p:txBody>
      </p:sp>
      <p:pic>
        <p:nvPicPr>
          <p:cNvPr id="38915" name="Picture 4" descr="http://cdn.pratique.fr/sites/default/files/articles/devenir-policie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32025" y="2779713"/>
            <a:ext cx="5327650" cy="336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203575" y="917575"/>
            <a:ext cx="3529013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fr-FR" sz="4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Brush Dom Regular" panose="020B7200000000000000" pitchFamily="34" charset="0"/>
              </a:rPr>
              <a:t>le mécanicien </a:t>
            </a:r>
            <a:endParaRPr lang="fr-FR" sz="4000" dirty="0">
              <a:solidFill>
                <a:schemeClr val="tx1">
                  <a:lumMod val="85000"/>
                  <a:lumOff val="15000"/>
                </a:schemeClr>
              </a:solidFill>
              <a:latin typeface="Brush Dom Regular" panose="020B7200000000000000" pitchFamily="34" charset="0"/>
            </a:endParaRPr>
          </a:p>
        </p:txBody>
      </p:sp>
      <p:pic>
        <p:nvPicPr>
          <p:cNvPr id="39939" name="Picture 2" descr="http://blog.allstate.com/wp-content/uploads/2012/07/Mechanic-iStock-680x45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24075" y="2528888"/>
            <a:ext cx="5688013" cy="3779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059113" y="692150"/>
            <a:ext cx="3529012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fr-FR" sz="4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Brush Dom Regular" panose="020B7200000000000000" pitchFamily="34" charset="0"/>
              </a:rPr>
              <a:t>le médecin </a:t>
            </a:r>
            <a:endParaRPr lang="fr-FR" sz="4000" dirty="0">
              <a:solidFill>
                <a:schemeClr val="tx1">
                  <a:lumMod val="85000"/>
                  <a:lumOff val="15000"/>
                </a:schemeClr>
              </a:solidFill>
              <a:latin typeface="Brush Dom Regular" panose="020B7200000000000000" pitchFamily="34" charset="0"/>
            </a:endParaRPr>
          </a:p>
        </p:txBody>
      </p:sp>
      <p:pic>
        <p:nvPicPr>
          <p:cNvPr id="40963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509" r="2209" b="16109"/>
          <a:stretch>
            <a:fillRect/>
          </a:stretch>
        </p:blipFill>
        <p:spPr bwMode="auto">
          <a:xfrm>
            <a:off x="1662113" y="1916113"/>
            <a:ext cx="6759575" cy="479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238250" y="1295400"/>
            <a:ext cx="69342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fr-FR" altLang="en-US" sz="4000" b="1">
                <a:latin typeface="Graphite Light" pitchFamily="66" charset="0"/>
                <a:sym typeface="Webdings" pitchFamily="18" charset="2"/>
              </a:rPr>
              <a:t>  </a:t>
            </a:r>
            <a:r>
              <a:rPr lang="fr-FR" altLang="en-US" sz="4000" b="1">
                <a:latin typeface="Graphite Light" pitchFamily="66" charset="0"/>
              </a:rPr>
              <a:t>Quelle est ta profession ?</a:t>
            </a: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238250" y="2514600"/>
            <a:ext cx="75628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fr-FR" altLang="en-US" sz="4000" b="1">
                <a:latin typeface="Graphite Light" pitchFamily="66" charset="0"/>
                <a:sym typeface="Webdings" pitchFamily="18" charset="2"/>
              </a:rPr>
              <a:t>  </a:t>
            </a:r>
            <a:r>
              <a:rPr lang="fr-FR" altLang="en-US" sz="4000" b="1">
                <a:latin typeface="Graphite Light" pitchFamily="66" charset="0"/>
              </a:rPr>
              <a:t>Je suis ……………………  .</a:t>
            </a: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11863" y="3860800"/>
            <a:ext cx="3024187" cy="3024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587750" y="2492375"/>
            <a:ext cx="3144838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fr-FR" altLang="en-US" sz="4400" b="1">
                <a:solidFill>
                  <a:srgbClr val="C00000"/>
                </a:solidFill>
                <a:latin typeface="Freestyle Script" pitchFamily="66" charset="0"/>
              </a:rPr>
              <a:t>journaliste</a:t>
            </a:r>
          </a:p>
        </p:txBody>
      </p:sp>
      <p:sp>
        <p:nvSpPr>
          <p:cNvPr id="5126" name="TextBox 2"/>
          <p:cNvSpPr txBox="1">
            <a:spLocks noChangeArrowheads="1"/>
          </p:cNvSpPr>
          <p:nvPr/>
        </p:nvSpPr>
        <p:spPr bwMode="auto">
          <a:xfrm>
            <a:off x="1116013" y="404813"/>
            <a:ext cx="20875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fr-FR" altLang="en-US" i="1">
                <a:latin typeface="Arial Narrow" pitchFamily="34" charset="0"/>
              </a:rPr>
              <a:t>Question / Réponse 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059113" y="692150"/>
            <a:ext cx="3529012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fr-FR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Brush Dom Regular" panose="020B7200000000000000" pitchFamily="34" charset="0"/>
              </a:rPr>
              <a:t>le marin </a:t>
            </a:r>
            <a:endParaRPr lang="fr-FR" dirty="0">
              <a:solidFill>
                <a:schemeClr val="tx1">
                  <a:lumMod val="85000"/>
                  <a:lumOff val="15000"/>
                </a:schemeClr>
              </a:solidFill>
              <a:latin typeface="Brush Dom Regular" panose="020B7200000000000000" pitchFamily="34" charset="0"/>
            </a:endParaRPr>
          </a:p>
        </p:txBody>
      </p:sp>
      <p:pic>
        <p:nvPicPr>
          <p:cNvPr id="41987" name="Picture 6" descr="http://upload.wikimedia.org/wikipedia/commons/0/00/US_Navy_070711-N-0318S-002_Vice_Adm._Terrance_Etnyre,_commander_of_Naval_Surface_Force,_U.S._Pacific_Fleet,_salutes_the_Sea_Cadets_performing_as_sideboys_of_the_U.S._Naval_Sea_Cadet_training_ship_Grayfox_%28TWR_825%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24075" y="2133600"/>
            <a:ext cx="5976938" cy="392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059113" y="692150"/>
            <a:ext cx="3529012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fr-FR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Brush Dom Regular" panose="020B7200000000000000" pitchFamily="34" charset="0"/>
              </a:rPr>
              <a:t>l’ingénieur</a:t>
            </a:r>
            <a:endParaRPr lang="fr-FR" sz="3600" dirty="0">
              <a:solidFill>
                <a:schemeClr val="tx1">
                  <a:lumMod val="85000"/>
                  <a:lumOff val="15000"/>
                </a:schemeClr>
              </a:solidFill>
              <a:latin typeface="Brush Dom Regular" panose="020B7200000000000000" pitchFamily="34" charset="0"/>
            </a:endParaRPr>
          </a:p>
        </p:txBody>
      </p:sp>
      <p:pic>
        <p:nvPicPr>
          <p:cNvPr id="43011" name="Picture 2" descr="http://thumbs.dreamstime.com/z/two-engineer-architect-plan-hardhat-solar-plates-1488756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5704"/>
          <a:stretch>
            <a:fillRect/>
          </a:stretch>
        </p:blipFill>
        <p:spPr bwMode="auto">
          <a:xfrm>
            <a:off x="1908175" y="2349500"/>
            <a:ext cx="5622925" cy="353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059113" y="692150"/>
            <a:ext cx="3529012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fr-FR" sz="5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Brush Dom Regular" panose="020B7200000000000000" pitchFamily="34" charset="0"/>
              </a:rPr>
              <a:t>le maçon </a:t>
            </a:r>
            <a:endParaRPr lang="fr-FR" sz="5400" dirty="0">
              <a:solidFill>
                <a:schemeClr val="tx1">
                  <a:lumMod val="85000"/>
                  <a:lumOff val="15000"/>
                </a:schemeClr>
              </a:solidFill>
              <a:latin typeface="Brush Dom Regular" panose="020B7200000000000000" pitchFamily="34" charset="0"/>
            </a:endParaRPr>
          </a:p>
        </p:txBody>
      </p:sp>
      <p:pic>
        <p:nvPicPr>
          <p:cNvPr id="44035" name="Picture 2" descr="http://jcpaton.free.fr/03/0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95513" y="2195513"/>
            <a:ext cx="5489575" cy="411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059113" y="692150"/>
            <a:ext cx="3529012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fr-FR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Brush Dom Regular" panose="020B7200000000000000" pitchFamily="34" charset="0"/>
              </a:rPr>
              <a:t>le plombier</a:t>
            </a:r>
            <a:endParaRPr lang="fr-FR" dirty="0">
              <a:solidFill>
                <a:schemeClr val="tx1">
                  <a:lumMod val="85000"/>
                  <a:lumOff val="15000"/>
                </a:schemeClr>
              </a:solidFill>
              <a:latin typeface="Brush Dom Regular" panose="020B7200000000000000" pitchFamily="34" charset="0"/>
            </a:endParaRPr>
          </a:p>
        </p:txBody>
      </p:sp>
      <p:pic>
        <p:nvPicPr>
          <p:cNvPr id="45059" name="Picture 2" descr="http://www.pipesafe.com.au/wp-content/uploads/2013/05/plumbe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63713" y="2060575"/>
            <a:ext cx="6302375" cy="420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059113" y="692150"/>
            <a:ext cx="3529012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fr-FR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Brush Dom Regular" panose="020B7200000000000000" pitchFamily="34" charset="0"/>
              </a:rPr>
              <a:t>le chauffeur </a:t>
            </a:r>
            <a:endParaRPr lang="fr-FR" dirty="0">
              <a:solidFill>
                <a:schemeClr val="tx1">
                  <a:lumMod val="85000"/>
                  <a:lumOff val="15000"/>
                </a:schemeClr>
              </a:solidFill>
              <a:latin typeface="Brush Dom Regular" panose="020B7200000000000000" pitchFamily="34" charset="0"/>
            </a:endParaRPr>
          </a:p>
        </p:txBody>
      </p:sp>
      <p:pic>
        <p:nvPicPr>
          <p:cNvPr id="46083" name="Picture 2" descr="http://s3.amazonaws.com/rapgenius/filepicker/0Iob5EFBQ9mpMmS9kmeR_chaffeu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01875" y="2060575"/>
            <a:ext cx="5365750" cy="463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059113" y="692150"/>
            <a:ext cx="3529012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fr-FR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Brush Dom Regular" panose="020B7200000000000000" pitchFamily="34" charset="0"/>
              </a:rPr>
              <a:t>le pompier</a:t>
            </a:r>
          </a:p>
          <a:p>
            <a:pPr fontAlgn="auto">
              <a:spcAft>
                <a:spcPts val="0"/>
              </a:spcAft>
              <a:defRPr/>
            </a:pPr>
            <a:r>
              <a:rPr lang="fr-FR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Brush Dom Regular" panose="020B7200000000000000" pitchFamily="34" charset="0"/>
              </a:rPr>
              <a:t>(sapeur-pompier</a:t>
            </a:r>
            <a:r>
              <a:rPr lang="fr-FR" sz="3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Brush Dom Regular" panose="020B7200000000000000" pitchFamily="34" charset="0"/>
              </a:rPr>
              <a:t>)</a:t>
            </a:r>
            <a:r>
              <a:rPr lang="fr-FR" sz="5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Brush Dom Regular" panose="020B7200000000000000" pitchFamily="34" charset="0"/>
              </a:rPr>
              <a:t> </a:t>
            </a:r>
            <a:endParaRPr lang="fr-FR" sz="5500" dirty="0">
              <a:solidFill>
                <a:schemeClr val="tx1">
                  <a:lumMod val="85000"/>
                  <a:lumOff val="15000"/>
                </a:schemeClr>
              </a:solidFill>
              <a:latin typeface="Brush Dom Regular" panose="020B7200000000000000" pitchFamily="34" charset="0"/>
            </a:endParaRPr>
          </a:p>
        </p:txBody>
      </p:sp>
      <p:pic>
        <p:nvPicPr>
          <p:cNvPr id="47107" name="Picture 2" descr="http://start.eure.fr/var/starteure/storage/images/mediatheque/formation-et-insertion-professionnelle/les-formations-et-diplomes-du-secourisme/devenir-jeune-sapeur-pompier/pompier-feu/664144-1-fre-FR/Pompier-feu_xx-larg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78075" y="2646363"/>
            <a:ext cx="5362575" cy="387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484438" y="692150"/>
            <a:ext cx="467995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fr-FR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Brush Dom Regular" panose="020B7200000000000000" pitchFamily="34" charset="0"/>
              </a:rPr>
              <a:t>l’agent immobilier</a:t>
            </a:r>
            <a:endParaRPr lang="fr-FR" dirty="0">
              <a:solidFill>
                <a:schemeClr val="tx1">
                  <a:lumMod val="85000"/>
                  <a:lumOff val="15000"/>
                </a:schemeClr>
              </a:solidFill>
              <a:latin typeface="Brush Dom Regular" panose="020B7200000000000000" pitchFamily="34" charset="0"/>
            </a:endParaRPr>
          </a:p>
        </p:txBody>
      </p:sp>
      <p:pic>
        <p:nvPicPr>
          <p:cNvPr id="48131" name="Picture 2" descr="http://static.guim.co.uk/sys-images/Guardian/Pix/pictures/2013/9/12/1379004443831/Estate-agent-0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35150" y="2133600"/>
            <a:ext cx="6542088" cy="392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51500" y="758825"/>
            <a:ext cx="3109913" cy="209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1258888" y="1511300"/>
            <a:ext cx="3960812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eaLnBrk="1" fontAlgn="auto" hangingPunct="1">
              <a:spcAft>
                <a:spcPts val="0"/>
              </a:spcAft>
              <a:defRPr/>
            </a:pPr>
            <a:r>
              <a:rPr lang="en-US" alt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Brush Dom Regular" panose="020B7200000000000000" pitchFamily="34" charset="0"/>
              </a:rPr>
              <a:t>Je </a:t>
            </a:r>
            <a:r>
              <a:rPr lang="fr-FR" alt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Brush Dom Regular" panose="020B7200000000000000" pitchFamily="34" charset="0"/>
              </a:rPr>
              <a:t>travaille chez </a:t>
            </a:r>
            <a:r>
              <a:rPr lang="fr-FR" alt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Brush Dom Regular" panose="020B7200000000000000" pitchFamily="34" charset="0"/>
              </a:rPr>
              <a:t>Siemens.</a:t>
            </a:r>
            <a:endParaRPr lang="fr-FR" altLang="en-US" sz="3200" dirty="0">
              <a:solidFill>
                <a:schemeClr val="tx1">
                  <a:lumMod val="85000"/>
                  <a:lumOff val="15000"/>
                </a:schemeClr>
              </a:solidFill>
              <a:latin typeface="Brush Dom Regular" panose="020B7200000000000000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258888" y="4430713"/>
            <a:ext cx="3960812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eaLnBrk="1" fontAlgn="auto" hangingPunct="1">
              <a:spcAft>
                <a:spcPts val="0"/>
              </a:spcAft>
              <a:defRPr/>
            </a:pPr>
            <a:r>
              <a:rPr lang="en-US" alt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Brush Dom Regular" panose="020B7200000000000000" pitchFamily="34" charset="0"/>
              </a:rPr>
              <a:t>Je </a:t>
            </a:r>
            <a:r>
              <a:rPr lang="fr-FR" alt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Brush Dom Regular" panose="020B7200000000000000" pitchFamily="34" charset="0"/>
              </a:rPr>
              <a:t>travaille chez </a:t>
            </a:r>
            <a:r>
              <a:rPr lang="fr-FR" alt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Brush Dom Regular" panose="020B7200000000000000" pitchFamily="34" charset="0"/>
              </a:rPr>
              <a:t>Pizza </a:t>
            </a:r>
            <a:r>
              <a:rPr lang="fr-FR" altLang="en-US" sz="3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Brush Dom Regular" panose="020B7200000000000000" pitchFamily="34" charset="0"/>
              </a:rPr>
              <a:t>Hut</a:t>
            </a:r>
            <a:r>
              <a:rPr lang="fr-FR" alt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Brush Dom Regular" panose="020B7200000000000000" pitchFamily="34" charset="0"/>
              </a:rPr>
              <a:t>.</a:t>
            </a:r>
            <a:endParaRPr lang="fr-FR" altLang="en-US" sz="3200" dirty="0">
              <a:solidFill>
                <a:schemeClr val="tx1">
                  <a:lumMod val="85000"/>
                  <a:lumOff val="15000"/>
                </a:schemeClr>
              </a:solidFill>
              <a:latin typeface="Brush Dom Regular" panose="020B7200000000000000" pitchFamily="34" charset="0"/>
            </a:endParaRPr>
          </a:p>
        </p:txBody>
      </p:sp>
      <p:pic>
        <p:nvPicPr>
          <p:cNvPr id="74754" name="Picture 2" descr="https://encrypted-tbn2.gstatic.com/images?q=tbn:ANd9GcQuwjoBCTNbYFz9CVv7ebDqCFziXEfYsksB9eKqgrPb2bkgOog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703638"/>
            <a:ext cx="2670175" cy="2389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47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47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258888" y="1700213"/>
            <a:ext cx="2808287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fr-FR" altLang="en-US" sz="3200">
                <a:latin typeface="Brush Dom Regular" pitchFamily="34" charset="0"/>
              </a:rPr>
              <a:t>Il est 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651500" y="2698750"/>
            <a:ext cx="30249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Dom Regular" panose="020B7200000000000000" pitchFamily="34" charset="0"/>
                <a:sym typeface="Webdings"/>
              </a:rPr>
              <a:t> </a:t>
            </a:r>
            <a:r>
              <a:rPr lang="fr-FR" sz="3200" dirty="0" smtClean="0">
                <a:latin typeface="Brush Dom Regular" panose="020B7200000000000000" pitchFamily="34" charset="0"/>
              </a:rPr>
              <a:t>commerçant</a:t>
            </a:r>
            <a:endParaRPr lang="fr-FR" sz="3200" dirty="0">
              <a:latin typeface="Brush Dom Regular" panose="020B7200000000000000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651500" y="3389313"/>
            <a:ext cx="2808288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fr-FR" sz="3600" b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Dom Regular" panose="020B7200000000000000" pitchFamily="34" charset="0"/>
                <a:sym typeface="Webdings"/>
              </a:rPr>
              <a:t>  </a:t>
            </a:r>
            <a:r>
              <a:rPr lang="fr-FR" sz="3200" dirty="0" smtClean="0">
                <a:latin typeface="Brush Dom Regular" panose="020B7200000000000000" pitchFamily="34" charset="0"/>
              </a:rPr>
              <a:t>artisan</a:t>
            </a:r>
            <a:endParaRPr lang="fr-FR" sz="3200" dirty="0">
              <a:latin typeface="Brush Dom Regular" panose="020B7200000000000000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651500" y="4078288"/>
            <a:ext cx="2808288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fr-FR" sz="3600" b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Dom Regular" panose="020B7200000000000000" pitchFamily="34" charset="0"/>
                <a:sym typeface="Webdings"/>
              </a:rPr>
              <a:t> </a:t>
            </a:r>
            <a:r>
              <a:rPr lang="fr-FR" sz="3200" dirty="0" smtClean="0">
                <a:latin typeface="Brush Dom Regular" panose="020B7200000000000000" pitchFamily="34" charset="0"/>
              </a:rPr>
              <a:t>apprenti</a:t>
            </a:r>
            <a:endParaRPr lang="fr-FR" sz="3200" dirty="0">
              <a:latin typeface="Brush Dom Regular" panose="020B7200000000000000" pitchFamily="34" charset="0"/>
            </a:endParaRPr>
          </a:p>
        </p:txBody>
      </p:sp>
      <p:sp>
        <p:nvSpPr>
          <p:cNvPr id="50182" name="TextBox 2"/>
          <p:cNvSpPr txBox="1">
            <a:spLocks noChangeArrowheads="1"/>
          </p:cNvSpPr>
          <p:nvPr/>
        </p:nvSpPr>
        <p:spPr bwMode="auto">
          <a:xfrm>
            <a:off x="1116013" y="620713"/>
            <a:ext cx="49974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fr-FR" altLang="en-US" sz="2800">
                <a:latin typeface="1 Kedzie Lite DNA" pitchFamily="2" charset="0"/>
                <a:sym typeface="Webdings" pitchFamily="18" charset="2"/>
              </a:rPr>
              <a:t>  </a:t>
            </a:r>
            <a:r>
              <a:rPr lang="fr-FR" altLang="en-US" sz="2800">
                <a:latin typeface="1 Kedzie Lite DNA" pitchFamily="2" charset="0"/>
              </a:rPr>
              <a:t>Quelle est sa profession ?</a:t>
            </a:r>
          </a:p>
        </p:txBody>
      </p:sp>
      <p:pic>
        <p:nvPicPr>
          <p:cNvPr id="107522" name="Picture 2" descr="http://destinationasia2010.files.wordpress.com/2009/10/img_14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98588" y="2703513"/>
            <a:ext cx="3533775" cy="2649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643563" y="3251200"/>
            <a:ext cx="649287" cy="9223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fr-FR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/>
              </a:rPr>
              <a:t></a:t>
            </a:r>
            <a:endParaRPr lang="fr-FR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7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7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258888" y="1700213"/>
            <a:ext cx="2808287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fr-FR" altLang="en-US" sz="3200">
                <a:latin typeface="Brush Dom Regular" pitchFamily="34" charset="0"/>
              </a:rPr>
              <a:t>Il est 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651500" y="2698750"/>
            <a:ext cx="2808288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fr-FR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Dom Regular" panose="020B7200000000000000" pitchFamily="34" charset="0"/>
                <a:sym typeface="Webdings"/>
              </a:rPr>
              <a:t> </a:t>
            </a:r>
            <a:r>
              <a:rPr lang="fr-FR" sz="3200" dirty="0">
                <a:latin typeface="Brush Dom Regular" panose="020B7200000000000000" pitchFamily="34" charset="0"/>
              </a:rPr>
              <a:t>professeur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651500" y="3389313"/>
            <a:ext cx="2808288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fr-FR" sz="3600" b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Dom Regular" panose="020B7200000000000000" pitchFamily="34" charset="0"/>
                <a:sym typeface="Webdings"/>
              </a:rPr>
              <a:t>  </a:t>
            </a:r>
            <a:r>
              <a:rPr lang="fr-FR" sz="3200" dirty="0">
                <a:latin typeface="Brush Dom Regular" panose="020B7200000000000000" pitchFamily="34" charset="0"/>
              </a:rPr>
              <a:t>étudiant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651500" y="4078288"/>
            <a:ext cx="2808288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fr-FR" sz="3600" b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Dom Regular" panose="020B7200000000000000" pitchFamily="34" charset="0"/>
                <a:sym typeface="Webdings"/>
              </a:rPr>
              <a:t>  </a:t>
            </a:r>
            <a:r>
              <a:rPr lang="fr-FR" sz="3200" dirty="0">
                <a:latin typeface="Brush Dom Regular" panose="020B7200000000000000" pitchFamily="34" charset="0"/>
              </a:rPr>
              <a:t>directeur</a:t>
            </a:r>
          </a:p>
        </p:txBody>
      </p:sp>
      <p:sp>
        <p:nvSpPr>
          <p:cNvPr id="51206" name="TextBox 2"/>
          <p:cNvSpPr txBox="1">
            <a:spLocks noChangeArrowheads="1"/>
          </p:cNvSpPr>
          <p:nvPr/>
        </p:nvSpPr>
        <p:spPr bwMode="auto">
          <a:xfrm>
            <a:off x="1116013" y="620713"/>
            <a:ext cx="49974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fr-FR" altLang="en-US" sz="2800">
                <a:latin typeface="1 Kedzie Lite DNA" pitchFamily="2" charset="0"/>
                <a:sym typeface="Webdings" pitchFamily="18" charset="2"/>
              </a:rPr>
              <a:t>  </a:t>
            </a:r>
            <a:r>
              <a:rPr lang="fr-FR" altLang="en-US" sz="2800">
                <a:latin typeface="1 Kedzie Lite DNA" pitchFamily="2" charset="0"/>
              </a:rPr>
              <a:t>Quelle est sa profession 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643563" y="3251200"/>
            <a:ext cx="649287" cy="9223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fr-FR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/>
              </a:rPr>
              <a:t></a:t>
            </a:r>
            <a:endParaRPr lang="fr-FR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1618" name="Picture 2" descr="http://ak3.picdn.net/shutterstock/videos/2725451/preview/stock-footage-male-caucasian-university-student-listening-to-mp-player-and-study-in-librar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2537"/>
          <a:stretch>
            <a:fillRect/>
          </a:stretch>
        </p:blipFill>
        <p:spPr bwMode="auto">
          <a:xfrm>
            <a:off x="1281113" y="2663825"/>
            <a:ext cx="3727450" cy="238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1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971550" y="1036638"/>
            <a:ext cx="3529013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fr-FR" sz="4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Brush Dom Regular" panose="020B7200000000000000" pitchFamily="34" charset="0"/>
              </a:rPr>
              <a:t>l’étudiant</a:t>
            </a:r>
            <a:r>
              <a:rPr lang="fr-FR" sz="5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Brush Dom Regular" panose="020B7200000000000000" pitchFamily="34" charset="0"/>
              </a:rPr>
              <a:t> </a:t>
            </a:r>
            <a:endParaRPr lang="fr-FR" sz="5500" dirty="0">
              <a:solidFill>
                <a:schemeClr val="tx1">
                  <a:lumMod val="85000"/>
                  <a:lumOff val="15000"/>
                </a:schemeClr>
              </a:solidFill>
              <a:latin typeface="Brush Dom Regular" panose="020B7200000000000000" pitchFamily="34" charset="0"/>
            </a:endParaRPr>
          </a:p>
        </p:txBody>
      </p:sp>
      <p:pic>
        <p:nvPicPr>
          <p:cNvPr id="6147" name="Picture 6" descr="http://www.universitesquebecoises.ca/images/from_fckeditor/images/3_2_1_demarque_etudiant_quebe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550" y="2816225"/>
            <a:ext cx="8064500" cy="404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 bwMode="auto">
          <a:xfrm>
            <a:off x="4859338" y="917575"/>
            <a:ext cx="3897312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pPr eaLnBrk="1" hangingPunct="1">
              <a:defRPr/>
            </a:pP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Brush Dom Regular" panose="020B7200000000000000" pitchFamily="34" charset="0"/>
              </a:rPr>
              <a:t>l</a:t>
            </a:r>
            <a:r>
              <a:rPr lang="fr-FR" dirty="0" smtClean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Brush Dom Regular" panose="020B7200000000000000" pitchFamily="34" charset="0"/>
              </a:rPr>
              <a:t>’étudiant</a:t>
            </a:r>
            <a:r>
              <a:rPr lang="fr-FR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Dom Regular" panose="020B7200000000000000" pitchFamily="34" charset="0"/>
              </a:rPr>
              <a:t>e</a:t>
            </a:r>
            <a:r>
              <a:rPr lang="fr-FR" dirty="0" smtClean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Brush Dom Regular" panose="020B7200000000000000" pitchFamily="34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258888" y="1700213"/>
            <a:ext cx="2808287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fr-FR" altLang="en-US" sz="3200">
                <a:latin typeface="Brush Dom Regular" pitchFamily="34" charset="0"/>
              </a:rPr>
              <a:t>Elle est 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651500" y="2698750"/>
            <a:ext cx="2808288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fr-FR" sz="3600" b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Dom Regular" panose="020B7200000000000000" pitchFamily="34" charset="0"/>
                <a:sym typeface="Webdings"/>
              </a:rPr>
              <a:t>  </a:t>
            </a:r>
            <a:r>
              <a:rPr lang="fr-FR" sz="3200" dirty="0">
                <a:latin typeface="Brush Dom Regular" panose="020B7200000000000000" pitchFamily="34" charset="0"/>
              </a:rPr>
              <a:t>comptable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651500" y="3389313"/>
            <a:ext cx="2808288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fr-FR" sz="3600" b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Dom Regular" panose="020B7200000000000000" pitchFamily="34" charset="0"/>
                <a:sym typeface="Webdings"/>
              </a:rPr>
              <a:t>  </a:t>
            </a:r>
            <a:r>
              <a:rPr lang="fr-FR" sz="3200" dirty="0">
                <a:latin typeface="Brush Dom Regular" panose="020B7200000000000000" pitchFamily="34" charset="0"/>
              </a:rPr>
              <a:t>juge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651500" y="4078288"/>
            <a:ext cx="2808288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fr-FR" sz="3600" b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Dom Regular" panose="020B7200000000000000" pitchFamily="34" charset="0"/>
                <a:sym typeface="Webdings"/>
              </a:rPr>
              <a:t>  </a:t>
            </a:r>
            <a:r>
              <a:rPr lang="fr-FR" sz="3200" dirty="0">
                <a:latin typeface="Brush Dom Regular" panose="020B7200000000000000" pitchFamily="34" charset="0"/>
              </a:rPr>
              <a:t>cuisinière</a:t>
            </a:r>
          </a:p>
        </p:txBody>
      </p:sp>
      <p:sp>
        <p:nvSpPr>
          <p:cNvPr id="52230" name="TextBox 2"/>
          <p:cNvSpPr txBox="1">
            <a:spLocks noChangeArrowheads="1"/>
          </p:cNvSpPr>
          <p:nvPr/>
        </p:nvSpPr>
        <p:spPr bwMode="auto">
          <a:xfrm>
            <a:off x="1116013" y="620713"/>
            <a:ext cx="49974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fr-FR" altLang="en-US" sz="2800">
                <a:latin typeface="1 Kedzie Lite DNA" pitchFamily="2" charset="0"/>
                <a:sym typeface="Webdings" pitchFamily="18" charset="2"/>
              </a:rPr>
              <a:t>  </a:t>
            </a:r>
            <a:r>
              <a:rPr lang="fr-FR" altLang="en-US" sz="2800">
                <a:latin typeface="1 Kedzie Lite DNA" pitchFamily="2" charset="0"/>
              </a:rPr>
              <a:t>Quelle est sa profession 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643563" y="3946525"/>
            <a:ext cx="649287" cy="9223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fr-FR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/>
              </a:rPr>
              <a:t></a:t>
            </a:r>
            <a:endParaRPr lang="fr-FR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2642" name="Picture 2" descr="http://www.ehospitalitytimes.com/wp-content/uploads/chef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89100" y="2441575"/>
            <a:ext cx="2738438" cy="346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2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8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258888" y="1700213"/>
            <a:ext cx="2808287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fr-FR" altLang="en-US" sz="3200">
                <a:latin typeface="Brush Dom Regular" pitchFamily="34" charset="0"/>
              </a:rPr>
              <a:t>Il est 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651500" y="2698750"/>
            <a:ext cx="2808288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fr-FR" sz="3600" b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Dom Regular" panose="020B7200000000000000" pitchFamily="34" charset="0"/>
                <a:sym typeface="Webdings"/>
              </a:rPr>
              <a:t>  </a:t>
            </a:r>
            <a:r>
              <a:rPr lang="fr-FR" sz="3200" dirty="0">
                <a:latin typeface="Brush Dom Regular" panose="020B7200000000000000" pitchFamily="34" charset="0"/>
              </a:rPr>
              <a:t>ouvrier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651500" y="3389313"/>
            <a:ext cx="2808288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fr-FR" sz="3600" b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Dom Regular" panose="020B7200000000000000" pitchFamily="34" charset="0"/>
                <a:sym typeface="Webdings"/>
              </a:rPr>
              <a:t>  </a:t>
            </a:r>
            <a:r>
              <a:rPr lang="fr-FR" sz="3200" dirty="0">
                <a:latin typeface="Brush Dom Regular" panose="020B7200000000000000" pitchFamily="34" charset="0"/>
                <a:sym typeface="Webdings"/>
              </a:rPr>
              <a:t>boulanger</a:t>
            </a:r>
            <a:endParaRPr lang="fr-FR" sz="3200" dirty="0">
              <a:latin typeface="Brush Dom Regular" panose="020B7200000000000000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651500" y="4078288"/>
            <a:ext cx="2808288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fr-FR" sz="3600" b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Dom Regular" panose="020B7200000000000000" pitchFamily="34" charset="0"/>
                <a:sym typeface="Webdings"/>
              </a:rPr>
              <a:t>  </a:t>
            </a:r>
            <a:r>
              <a:rPr lang="fr-FR" sz="3200" dirty="0">
                <a:latin typeface="Brush Dom Regular" panose="020B7200000000000000" pitchFamily="34" charset="0"/>
                <a:sym typeface="Webdings"/>
              </a:rPr>
              <a:t>facteur</a:t>
            </a:r>
            <a:endParaRPr lang="fr-FR" sz="3200" dirty="0">
              <a:latin typeface="Brush Dom Regular" panose="020B7200000000000000" pitchFamily="34" charset="0"/>
            </a:endParaRPr>
          </a:p>
        </p:txBody>
      </p:sp>
      <p:sp>
        <p:nvSpPr>
          <p:cNvPr id="53254" name="TextBox 2"/>
          <p:cNvSpPr txBox="1">
            <a:spLocks noChangeArrowheads="1"/>
          </p:cNvSpPr>
          <p:nvPr/>
        </p:nvSpPr>
        <p:spPr bwMode="auto">
          <a:xfrm>
            <a:off x="1116013" y="620713"/>
            <a:ext cx="49974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fr-FR" altLang="en-US" sz="2800">
                <a:latin typeface="1 Kedzie Lite DNA" pitchFamily="2" charset="0"/>
                <a:sym typeface="Webdings" pitchFamily="18" charset="2"/>
              </a:rPr>
              <a:t>  </a:t>
            </a:r>
            <a:r>
              <a:rPr lang="fr-FR" altLang="en-US" sz="2800">
                <a:latin typeface="1 Kedzie Lite DNA" pitchFamily="2" charset="0"/>
              </a:rPr>
              <a:t>Quelle est sa profession 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643563" y="2636838"/>
            <a:ext cx="649287" cy="923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fr-FR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/>
              </a:rPr>
              <a:t></a:t>
            </a:r>
            <a:endParaRPr lang="fr-FR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3256" name="Picture 2" descr="http://www.lexpress.fr/medias/1243/636802_un-ouvrier-sur-une-chaine-de-montage-de-l-usine-renault-de-blainville-sur-orne-le-25-mars-20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069" r="6093"/>
          <a:stretch>
            <a:fillRect/>
          </a:stretch>
        </p:blipFill>
        <p:spPr bwMode="auto">
          <a:xfrm>
            <a:off x="1258888" y="2492375"/>
            <a:ext cx="3735387" cy="245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8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258888" y="1700213"/>
            <a:ext cx="2808287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fr-FR" altLang="en-US" sz="3200">
                <a:latin typeface="Brush Dom Regular" pitchFamily="34" charset="0"/>
              </a:rPr>
              <a:t>Il est 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219700" y="2698750"/>
            <a:ext cx="2808288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fr-FR" sz="3600" b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Dom Regular" panose="020B7200000000000000" pitchFamily="34" charset="0"/>
                <a:sym typeface="Webdings"/>
              </a:rPr>
              <a:t>  </a:t>
            </a:r>
            <a:r>
              <a:rPr lang="fr-FR" sz="3200" dirty="0">
                <a:latin typeface="Brush Dom Regular" panose="020B7200000000000000" pitchFamily="34" charset="0"/>
              </a:rPr>
              <a:t>couturier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219700" y="3389313"/>
            <a:ext cx="2808288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fr-FR" sz="3600" b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Dom Regular" panose="020B7200000000000000" pitchFamily="34" charset="0"/>
                <a:sym typeface="Webdings"/>
              </a:rPr>
              <a:t>  </a:t>
            </a:r>
            <a:r>
              <a:rPr lang="fr-FR" sz="3200" dirty="0">
                <a:latin typeface="Brush Dom Regular" panose="020B7200000000000000" pitchFamily="34" charset="0"/>
                <a:sym typeface="Webdings"/>
              </a:rPr>
              <a:t>boulanger</a:t>
            </a:r>
            <a:endParaRPr lang="fr-FR" sz="3200" dirty="0">
              <a:latin typeface="Brush Dom Regular" panose="020B7200000000000000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19700" y="4078288"/>
            <a:ext cx="3024188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fr-FR" sz="3600" b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Dom Regular" panose="020B7200000000000000" pitchFamily="34" charset="0"/>
                <a:sym typeface="Webdings"/>
              </a:rPr>
              <a:t>  </a:t>
            </a:r>
            <a:r>
              <a:rPr lang="fr-FR" sz="3200" dirty="0">
                <a:latin typeface="Brush Dom Regular" panose="020B7200000000000000" pitchFamily="34" charset="0"/>
                <a:sym typeface="Webdings"/>
              </a:rPr>
              <a:t>homme d’affaires</a:t>
            </a:r>
            <a:endParaRPr lang="fr-FR" sz="3200" dirty="0">
              <a:latin typeface="Brush Dom Regular" panose="020B7200000000000000" pitchFamily="34" charset="0"/>
            </a:endParaRPr>
          </a:p>
        </p:txBody>
      </p:sp>
      <p:sp>
        <p:nvSpPr>
          <p:cNvPr id="54278" name="TextBox 2"/>
          <p:cNvSpPr txBox="1">
            <a:spLocks noChangeArrowheads="1"/>
          </p:cNvSpPr>
          <p:nvPr/>
        </p:nvSpPr>
        <p:spPr bwMode="auto">
          <a:xfrm>
            <a:off x="1116013" y="620713"/>
            <a:ext cx="49974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fr-FR" altLang="en-US" sz="2800">
                <a:latin typeface="1 Kedzie Lite DNA" pitchFamily="2" charset="0"/>
                <a:sym typeface="Webdings" pitchFamily="18" charset="2"/>
              </a:rPr>
              <a:t>  </a:t>
            </a:r>
            <a:r>
              <a:rPr lang="fr-FR" altLang="en-US" sz="2800">
                <a:latin typeface="1 Kedzie Lite DNA" pitchFamily="2" charset="0"/>
              </a:rPr>
              <a:t>Quelle est sa profession 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292725" y="3297238"/>
            <a:ext cx="647700" cy="923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fr-FR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/>
              </a:rPr>
              <a:t></a:t>
            </a:r>
            <a:endParaRPr lang="fr-FR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6738" name="Picture 2" descr="http://www.la-croix.com/var/bayard/storage/images/lacroix/actualite/s-informer/france/frederic-lalos-boulanger-par-passion-_ep_-2011-12-02-742967/23647390-1-fre-FR/Frederic-Lalos-boulanger-par-passion_article_mai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2366"/>
          <a:stretch>
            <a:fillRect/>
          </a:stretch>
        </p:blipFill>
        <p:spPr bwMode="auto">
          <a:xfrm>
            <a:off x="1387475" y="2478088"/>
            <a:ext cx="2651125" cy="348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67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8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258888" y="1700213"/>
            <a:ext cx="2808287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fr-FR" altLang="en-US" sz="3200">
                <a:latin typeface="Brush Dom Regular" pitchFamily="34" charset="0"/>
              </a:rPr>
              <a:t>Il est 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724525" y="2771775"/>
            <a:ext cx="2808288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fr-FR" sz="3600" b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Dom Regular" panose="020B7200000000000000" pitchFamily="34" charset="0"/>
                <a:sym typeface="Webdings"/>
              </a:rPr>
              <a:t>  </a:t>
            </a:r>
            <a:r>
              <a:rPr lang="fr-FR" sz="3200" dirty="0">
                <a:latin typeface="Brush Dom Regular" panose="020B7200000000000000" pitchFamily="34" charset="0"/>
              </a:rPr>
              <a:t>pompier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724525" y="3460750"/>
            <a:ext cx="2808288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fr-FR" sz="3600" b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Dom Regular" panose="020B7200000000000000" pitchFamily="34" charset="0"/>
                <a:sym typeface="Webdings"/>
              </a:rPr>
              <a:t>  </a:t>
            </a:r>
            <a:r>
              <a:rPr lang="fr-FR" sz="3200" dirty="0">
                <a:latin typeface="Brush Dom Regular" panose="020B7200000000000000" pitchFamily="34" charset="0"/>
                <a:sym typeface="Webdings"/>
              </a:rPr>
              <a:t>plombier</a:t>
            </a:r>
            <a:endParaRPr lang="fr-FR" sz="3200" dirty="0">
              <a:latin typeface="Brush Dom Regular" panose="020B7200000000000000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24525" y="4151313"/>
            <a:ext cx="3024188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fr-FR" sz="3600" b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Dom Regular" panose="020B7200000000000000" pitchFamily="34" charset="0"/>
                <a:sym typeface="Webdings"/>
              </a:rPr>
              <a:t>  </a:t>
            </a:r>
            <a:r>
              <a:rPr lang="fr-FR" sz="3200" dirty="0">
                <a:latin typeface="Brush Dom Regular" panose="020B7200000000000000" pitchFamily="34" charset="0"/>
                <a:sym typeface="Webdings"/>
              </a:rPr>
              <a:t>charpentier</a:t>
            </a:r>
            <a:endParaRPr lang="fr-FR" sz="3200" dirty="0">
              <a:latin typeface="Brush Dom Regular" panose="020B7200000000000000" pitchFamily="34" charset="0"/>
            </a:endParaRPr>
          </a:p>
        </p:txBody>
      </p:sp>
      <p:sp>
        <p:nvSpPr>
          <p:cNvPr id="55302" name="TextBox 2"/>
          <p:cNvSpPr txBox="1">
            <a:spLocks noChangeArrowheads="1"/>
          </p:cNvSpPr>
          <p:nvPr/>
        </p:nvSpPr>
        <p:spPr bwMode="auto">
          <a:xfrm>
            <a:off x="1116013" y="620713"/>
            <a:ext cx="49974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fr-FR" altLang="en-US" sz="2800">
                <a:latin typeface="1 Kedzie Lite DNA" pitchFamily="2" charset="0"/>
                <a:sym typeface="Webdings" pitchFamily="18" charset="2"/>
              </a:rPr>
              <a:t>  </a:t>
            </a:r>
            <a:r>
              <a:rPr lang="fr-FR" altLang="en-US" sz="2800">
                <a:latin typeface="1 Kedzie Lite DNA" pitchFamily="2" charset="0"/>
              </a:rPr>
              <a:t>Quelle est sa profession 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724525" y="3441700"/>
            <a:ext cx="647700" cy="923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fr-FR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/>
              </a:rPr>
              <a:t></a:t>
            </a:r>
            <a:endParaRPr lang="fr-FR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8786" name="Picture 2" descr="http://upload.wikimedia.org/wikipedia/commons/f/fa/Plumber_at_work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252" r="14923"/>
          <a:stretch>
            <a:fillRect/>
          </a:stretch>
        </p:blipFill>
        <p:spPr bwMode="auto">
          <a:xfrm>
            <a:off x="1476375" y="2562225"/>
            <a:ext cx="3249613" cy="309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87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8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258888" y="1700213"/>
            <a:ext cx="2808287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fr-FR" altLang="en-US" sz="3200">
                <a:latin typeface="Brush Dom Regular" pitchFamily="34" charset="0"/>
              </a:rPr>
              <a:t>Il est 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724525" y="2771775"/>
            <a:ext cx="2808288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fr-FR" sz="3600" b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Dom Regular" panose="020B7200000000000000" pitchFamily="34" charset="0"/>
                <a:sym typeface="Webdings"/>
              </a:rPr>
              <a:t>  </a:t>
            </a:r>
            <a:r>
              <a:rPr lang="fr-FR" sz="3200" dirty="0">
                <a:latin typeface="Brush Dom Regular" panose="020B7200000000000000" pitchFamily="34" charset="0"/>
              </a:rPr>
              <a:t>plombier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724525" y="3460750"/>
            <a:ext cx="30694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Dom Regular" panose="020B7200000000000000" pitchFamily="34" charset="0"/>
                <a:sym typeface="Webdings"/>
              </a:rPr>
              <a:t>  </a:t>
            </a:r>
            <a:r>
              <a:rPr lang="fr-FR" sz="2800" dirty="0" err="1" smtClean="0">
                <a:latin typeface="Brush Dom Regular" panose="020B7200000000000000" pitchFamily="34" charset="0"/>
                <a:sym typeface="Webdings"/>
              </a:rPr>
              <a:t>progammeur</a:t>
            </a:r>
            <a:endParaRPr lang="fr-FR" sz="2800" dirty="0">
              <a:latin typeface="Brush Dom Regular" panose="020B7200000000000000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69813" y="4195286"/>
            <a:ext cx="3024188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fr-FR" sz="3600" b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Dom Regular" panose="020B7200000000000000" pitchFamily="34" charset="0"/>
                <a:sym typeface="Webdings"/>
              </a:rPr>
              <a:t>  </a:t>
            </a:r>
            <a:r>
              <a:rPr lang="fr-FR" sz="3200" dirty="0">
                <a:latin typeface="Brush Dom Regular" panose="020B7200000000000000" pitchFamily="34" charset="0"/>
                <a:sym typeface="Webdings"/>
              </a:rPr>
              <a:t>pompier</a:t>
            </a:r>
            <a:endParaRPr lang="fr-FR" sz="3200" dirty="0">
              <a:latin typeface="Brush Dom Regular" panose="020B7200000000000000" pitchFamily="34" charset="0"/>
            </a:endParaRPr>
          </a:p>
        </p:txBody>
      </p:sp>
      <p:sp>
        <p:nvSpPr>
          <p:cNvPr id="56326" name="TextBox 2"/>
          <p:cNvSpPr txBox="1">
            <a:spLocks noChangeArrowheads="1"/>
          </p:cNvSpPr>
          <p:nvPr/>
        </p:nvSpPr>
        <p:spPr bwMode="auto">
          <a:xfrm>
            <a:off x="1116013" y="620713"/>
            <a:ext cx="49974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fr-FR" altLang="en-US" sz="2800">
                <a:latin typeface="1 Kedzie Lite DNA" pitchFamily="2" charset="0"/>
                <a:sym typeface="Webdings" pitchFamily="18" charset="2"/>
              </a:rPr>
              <a:t>  </a:t>
            </a:r>
            <a:r>
              <a:rPr lang="fr-FR" altLang="en-US" sz="2800">
                <a:latin typeface="1 Kedzie Lite DNA" pitchFamily="2" charset="0"/>
              </a:rPr>
              <a:t>Quelle est sa profession 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724525" y="4076700"/>
            <a:ext cx="647700" cy="923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fr-FR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/>
              </a:rPr>
              <a:t></a:t>
            </a:r>
            <a:endParaRPr lang="fr-FR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6328" name="Picture 2" descr="http://www.picsauditing.com/blog/wp-content/uploads/2013/10/US_Navy_070829-N-4965F-015_Flames_push_water_from_a_fire_hose_back_as_a_federal_firefighter_assigned_to_Navy_Region_Hawaii_Federal_Fire_Department_combats_a_fire_during_an_aircraft_firefighting_training_evolution_w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89063" y="2489200"/>
            <a:ext cx="3756025" cy="251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8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3132138" y="1196975"/>
            <a:ext cx="280828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fr-FR" altLang="en-US" sz="3200" dirty="0">
                <a:latin typeface="Brush Dom Regular" pitchFamily="34" charset="0"/>
              </a:rPr>
              <a:t>Il est vendeur.</a:t>
            </a:r>
          </a:p>
        </p:txBody>
      </p:sp>
      <p:sp>
        <p:nvSpPr>
          <p:cNvPr id="57347" name="TextBox 2"/>
          <p:cNvSpPr txBox="1">
            <a:spLocks noChangeArrowheads="1"/>
          </p:cNvSpPr>
          <p:nvPr/>
        </p:nvSpPr>
        <p:spPr bwMode="auto">
          <a:xfrm>
            <a:off x="1116013" y="620713"/>
            <a:ext cx="49974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fr-FR" altLang="en-US" sz="2800">
                <a:latin typeface="1 Kedzie Lite DNA" pitchFamily="2" charset="0"/>
                <a:sym typeface="Webdings" pitchFamily="18" charset="2"/>
              </a:rPr>
              <a:t>  </a:t>
            </a:r>
            <a:r>
              <a:rPr lang="fr-FR" altLang="en-US" sz="2800">
                <a:latin typeface="1 Kedzie Lite DNA" pitchFamily="2" charset="0"/>
              </a:rPr>
              <a:t>Quelle est sa profession ?</a:t>
            </a:r>
          </a:p>
        </p:txBody>
      </p:sp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1585913" y="1925638"/>
            <a:ext cx="2949575" cy="2384425"/>
            <a:chOff x="1586304" y="2141107"/>
            <a:chExt cx="2949679" cy="2385556"/>
          </a:xfrm>
        </p:grpSpPr>
        <p:pic>
          <p:nvPicPr>
            <p:cNvPr id="57358" name="Picture 4" descr="https://menttrade.com/wp-content/uploads/2013/08/Male-sales-assistant-in-clothing-980x360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7855" r="33870"/>
            <a:stretch>
              <a:fillRect/>
            </a:stretch>
          </p:blipFill>
          <p:spPr bwMode="auto">
            <a:xfrm>
              <a:off x="1586304" y="2141107"/>
              <a:ext cx="2949679" cy="2016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7359" name="TextBox 6"/>
            <p:cNvSpPr txBox="1">
              <a:spLocks noChangeArrowheads="1"/>
            </p:cNvSpPr>
            <p:nvPr/>
          </p:nvSpPr>
          <p:spPr bwMode="auto">
            <a:xfrm>
              <a:off x="2699792" y="4157331"/>
              <a:ext cx="57606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fr-FR" altLang="en-US" b="1"/>
                <a:t>A</a:t>
              </a:r>
            </a:p>
          </p:txBody>
        </p:sp>
      </p:grpSp>
      <p:grpSp>
        <p:nvGrpSpPr>
          <p:cNvPr id="10" name="Group 9"/>
          <p:cNvGrpSpPr>
            <a:grpSpLocks/>
          </p:cNvGrpSpPr>
          <p:nvPr/>
        </p:nvGrpSpPr>
        <p:grpSpPr bwMode="auto">
          <a:xfrm>
            <a:off x="5508625" y="1916113"/>
            <a:ext cx="2924175" cy="2386012"/>
            <a:chOff x="5508104" y="2132856"/>
            <a:chExt cx="2925239" cy="2385556"/>
          </a:xfrm>
        </p:grpSpPr>
        <p:pic>
          <p:nvPicPr>
            <p:cNvPr id="57356" name="Picture 6" descr="http://www.immo-one.fr/blog/wp-content/uploads/2012/08/deveniragentimmobilier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1314" r="14238"/>
            <a:stretch>
              <a:fillRect/>
            </a:stretch>
          </p:blipFill>
          <p:spPr bwMode="auto">
            <a:xfrm>
              <a:off x="5508104" y="2132856"/>
              <a:ext cx="2925239" cy="2016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7357" name="TextBox 12"/>
            <p:cNvSpPr txBox="1">
              <a:spLocks noChangeArrowheads="1"/>
            </p:cNvSpPr>
            <p:nvPr/>
          </p:nvSpPr>
          <p:spPr bwMode="auto">
            <a:xfrm>
              <a:off x="6660232" y="4149080"/>
              <a:ext cx="57606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fr-FR" altLang="en-US" b="1"/>
                <a:t>B</a:t>
              </a:r>
            </a:p>
          </p:txBody>
        </p:sp>
      </p:grpSp>
      <p:grpSp>
        <p:nvGrpSpPr>
          <p:cNvPr id="11" name="Group 10"/>
          <p:cNvGrpSpPr>
            <a:grpSpLocks/>
          </p:cNvGrpSpPr>
          <p:nvPr/>
        </p:nvGrpSpPr>
        <p:grpSpPr bwMode="auto">
          <a:xfrm>
            <a:off x="1766888" y="4365625"/>
            <a:ext cx="2589212" cy="2447925"/>
            <a:chOff x="1839332" y="4365103"/>
            <a:chExt cx="2588652" cy="2448273"/>
          </a:xfrm>
        </p:grpSpPr>
        <p:sp>
          <p:nvSpPr>
            <p:cNvPr id="57354" name="TextBox 13"/>
            <p:cNvSpPr txBox="1">
              <a:spLocks noChangeArrowheads="1"/>
            </p:cNvSpPr>
            <p:nvPr/>
          </p:nvSpPr>
          <p:spPr bwMode="auto">
            <a:xfrm>
              <a:off x="2853394" y="6444044"/>
              <a:ext cx="57606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fr-FR" altLang="en-US" b="1"/>
                <a:t>C</a:t>
              </a:r>
            </a:p>
          </p:txBody>
        </p:sp>
        <p:pic>
          <p:nvPicPr>
            <p:cNvPr id="57355" name="Picture 8" descr="http://en.puratos.com.cn/Images/SBU_Patissier_177x152_tcm132-22695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9332" y="4365103"/>
              <a:ext cx="2588652" cy="19743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" name="Group 11"/>
          <p:cNvGrpSpPr>
            <a:grpSpLocks/>
          </p:cNvGrpSpPr>
          <p:nvPr/>
        </p:nvGrpSpPr>
        <p:grpSpPr bwMode="auto">
          <a:xfrm>
            <a:off x="5724525" y="4362450"/>
            <a:ext cx="2216150" cy="2306638"/>
            <a:chOff x="5724128" y="4363005"/>
            <a:chExt cx="2217117" cy="2306355"/>
          </a:xfrm>
        </p:grpSpPr>
        <p:sp>
          <p:nvSpPr>
            <p:cNvPr id="57352" name="TextBox 14"/>
            <p:cNvSpPr txBox="1">
              <a:spLocks noChangeArrowheads="1"/>
            </p:cNvSpPr>
            <p:nvPr/>
          </p:nvSpPr>
          <p:spPr bwMode="auto">
            <a:xfrm>
              <a:off x="6588224" y="6300028"/>
              <a:ext cx="57606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fr-FR" altLang="en-US" b="1"/>
                <a:t>D</a:t>
              </a:r>
            </a:p>
          </p:txBody>
        </p:sp>
        <p:pic>
          <p:nvPicPr>
            <p:cNvPr id="57353" name="Picture 10" descr="http://lemesle60.l.e.pic.centerblog.net/zvoci5ys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24128" y="4363005"/>
              <a:ext cx="2217117" cy="19764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3132138" y="1052513"/>
            <a:ext cx="280828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fr-FR" altLang="en-US" sz="2400" dirty="0">
                <a:latin typeface="Brush Dom Regular" pitchFamily="34" charset="0"/>
              </a:rPr>
              <a:t>Elle est serveuse. </a:t>
            </a:r>
          </a:p>
        </p:txBody>
      </p:sp>
      <p:sp>
        <p:nvSpPr>
          <p:cNvPr id="58371" name="TextBox 2"/>
          <p:cNvSpPr txBox="1">
            <a:spLocks noChangeArrowheads="1"/>
          </p:cNvSpPr>
          <p:nvPr/>
        </p:nvSpPr>
        <p:spPr bwMode="auto">
          <a:xfrm>
            <a:off x="1116013" y="620713"/>
            <a:ext cx="49974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fr-FR" altLang="en-US" sz="2800">
                <a:latin typeface="1 Kedzie Lite DNA" pitchFamily="2" charset="0"/>
                <a:sym typeface="Webdings" pitchFamily="18" charset="2"/>
              </a:rPr>
              <a:t>  </a:t>
            </a:r>
            <a:r>
              <a:rPr lang="fr-FR" altLang="en-US" sz="2800">
                <a:latin typeface="1 Kedzie Lite DNA" pitchFamily="2" charset="0"/>
              </a:rPr>
              <a:t>Quelle est sa profession ?</a:t>
            </a:r>
          </a:p>
        </p:txBody>
      </p: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1703388" y="1844675"/>
            <a:ext cx="2568575" cy="2332038"/>
            <a:chOff x="1703409" y="1978992"/>
            <a:chExt cx="2568830" cy="2331647"/>
          </a:xfrm>
        </p:grpSpPr>
        <p:sp>
          <p:nvSpPr>
            <p:cNvPr id="58382" name="TextBox 6"/>
            <p:cNvSpPr txBox="1">
              <a:spLocks noChangeArrowheads="1"/>
            </p:cNvSpPr>
            <p:nvPr/>
          </p:nvSpPr>
          <p:spPr bwMode="auto">
            <a:xfrm>
              <a:off x="2699792" y="3941307"/>
              <a:ext cx="57606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fr-FR" altLang="en-US" b="1"/>
                <a:t>A</a:t>
              </a:r>
            </a:p>
          </p:txBody>
        </p:sp>
        <p:pic>
          <p:nvPicPr>
            <p:cNvPr id="58383" name="Picture 2" descr="http://i.telegraph.co.uk/multimedia/archive/01237/teacher_1237578c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5215" r="12479"/>
            <a:stretch>
              <a:fillRect/>
            </a:stretch>
          </p:blipFill>
          <p:spPr bwMode="auto">
            <a:xfrm>
              <a:off x="1703409" y="1978992"/>
              <a:ext cx="2568830" cy="19540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5351463" y="1855788"/>
            <a:ext cx="2892425" cy="2312987"/>
            <a:chOff x="5352218" y="1990557"/>
            <a:chExt cx="2892190" cy="2311831"/>
          </a:xfrm>
        </p:grpSpPr>
        <p:sp>
          <p:nvSpPr>
            <p:cNvPr id="58380" name="TextBox 12"/>
            <p:cNvSpPr txBox="1">
              <a:spLocks noChangeArrowheads="1"/>
            </p:cNvSpPr>
            <p:nvPr/>
          </p:nvSpPr>
          <p:spPr bwMode="auto">
            <a:xfrm>
              <a:off x="6516216" y="3933056"/>
              <a:ext cx="57606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fr-FR" altLang="en-US" b="1"/>
                <a:t>B</a:t>
              </a:r>
            </a:p>
          </p:txBody>
        </p:sp>
        <p:pic>
          <p:nvPicPr>
            <p:cNvPr id="58381" name="Picture 4" descr="http://markbiwwa.com/wp-content/uploads/2013/11/waitress-600x400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52218" y="1990557"/>
              <a:ext cx="2892190" cy="19281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2095500" y="4187825"/>
            <a:ext cx="1947863" cy="2625725"/>
            <a:chOff x="2095666" y="4188048"/>
            <a:chExt cx="1947503" cy="2625328"/>
          </a:xfrm>
        </p:grpSpPr>
        <p:sp>
          <p:nvSpPr>
            <p:cNvPr id="58378" name="TextBox 13"/>
            <p:cNvSpPr txBox="1">
              <a:spLocks noChangeArrowheads="1"/>
            </p:cNvSpPr>
            <p:nvPr/>
          </p:nvSpPr>
          <p:spPr bwMode="auto">
            <a:xfrm>
              <a:off x="2781386" y="6444044"/>
              <a:ext cx="57606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fr-FR" altLang="en-US" b="1"/>
                <a:t>C</a:t>
              </a:r>
            </a:p>
          </p:txBody>
        </p:sp>
        <p:pic>
          <p:nvPicPr>
            <p:cNvPr id="58379" name="Picture 6" descr="http://www.hss-antinuisible.fr/images/standardiste_web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771" t="4942" r="4498" b="8101"/>
            <a:stretch>
              <a:fillRect/>
            </a:stretch>
          </p:blipFill>
          <p:spPr bwMode="auto">
            <a:xfrm>
              <a:off x="2095666" y="4188048"/>
              <a:ext cx="1947503" cy="2265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6" name="Group 15"/>
          <p:cNvGrpSpPr>
            <a:grpSpLocks/>
          </p:cNvGrpSpPr>
          <p:nvPr/>
        </p:nvGrpSpPr>
        <p:grpSpPr bwMode="auto">
          <a:xfrm>
            <a:off x="5789613" y="4187825"/>
            <a:ext cx="1878012" cy="2562225"/>
            <a:chOff x="5790201" y="4188049"/>
            <a:chExt cx="1878143" cy="2562611"/>
          </a:xfrm>
        </p:grpSpPr>
        <p:sp>
          <p:nvSpPr>
            <p:cNvPr id="58376" name="TextBox 14"/>
            <p:cNvSpPr txBox="1">
              <a:spLocks noChangeArrowheads="1"/>
            </p:cNvSpPr>
            <p:nvPr/>
          </p:nvSpPr>
          <p:spPr bwMode="auto">
            <a:xfrm>
              <a:off x="6444208" y="6381328"/>
              <a:ext cx="57606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fr-FR" altLang="en-US" b="1"/>
                <a:t>D</a:t>
              </a:r>
            </a:p>
          </p:txBody>
        </p:sp>
        <p:pic>
          <p:nvPicPr>
            <p:cNvPr id="58377" name="Picture 12" descr="http://img.dailymail.co.uk/i/pix/2007/08_02/008royalmail_228x280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0201" y="4188049"/>
              <a:ext cx="1878143" cy="22559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3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403350" y="692150"/>
            <a:ext cx="42481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buFont typeface="Wingdings" pitchFamily="2" charset="2"/>
              <a:buChar char="v"/>
            </a:pPr>
            <a:r>
              <a:rPr lang="fr-FR" altLang="en-US" sz="2800">
                <a:latin typeface="Andy" pitchFamily="66" charset="0"/>
              </a:rPr>
              <a:t>  Quelle est sa profession ?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403350" y="1239838"/>
            <a:ext cx="424815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buFont typeface="Wingdings" pitchFamily="2" charset="2"/>
              <a:buChar char="v"/>
            </a:pPr>
            <a:r>
              <a:rPr lang="fr-FR" altLang="en-US" sz="2800">
                <a:latin typeface="Andy" pitchFamily="66" charset="0"/>
              </a:rPr>
              <a:t>  Il est </a:t>
            </a:r>
            <a:r>
              <a:rPr lang="fr-FR" altLang="en-US" sz="2800">
                <a:solidFill>
                  <a:srgbClr val="FF0000"/>
                </a:solidFill>
                <a:latin typeface="Andy" pitchFamily="66" charset="0"/>
              </a:rPr>
              <a:t>mécanicien</a:t>
            </a:r>
            <a:r>
              <a:rPr lang="fr-FR" altLang="en-US" sz="2800">
                <a:latin typeface="Andy" pitchFamily="66" charset="0"/>
              </a:rPr>
              <a:t>.  </a:t>
            </a:r>
          </a:p>
        </p:txBody>
      </p:sp>
      <p:pic>
        <p:nvPicPr>
          <p:cNvPr id="59396" name="Picture 6" descr="http://us.123rf.com/400wm/400/400/antonbrand/antonbrand1108/antonbrand110800011/10365768-cartoon-of-mechanic-working-on-a-car-isolated-on-whit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997" t="8556" r="4420" b="8653"/>
          <a:stretch>
            <a:fillRect/>
          </a:stretch>
        </p:blipFill>
        <p:spPr bwMode="auto">
          <a:xfrm>
            <a:off x="2700338" y="2216150"/>
            <a:ext cx="6245225" cy="443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4" grpId="0" autoUpdateAnimBg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403350" y="692150"/>
            <a:ext cx="42481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buFont typeface="Wingdings" pitchFamily="2" charset="2"/>
              <a:buChar char="v"/>
            </a:pPr>
            <a:r>
              <a:rPr lang="fr-FR" altLang="en-US" sz="2800">
                <a:latin typeface="Andy" pitchFamily="66" charset="0"/>
              </a:rPr>
              <a:t>  Quelle est sa profession ?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403350" y="1239838"/>
            <a:ext cx="424815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buFont typeface="Wingdings" pitchFamily="2" charset="2"/>
              <a:buChar char="v"/>
            </a:pPr>
            <a:r>
              <a:rPr lang="fr-FR" altLang="en-US" sz="2800">
                <a:latin typeface="Andy" pitchFamily="66" charset="0"/>
              </a:rPr>
              <a:t>  Elle est </a:t>
            </a:r>
            <a:r>
              <a:rPr lang="fr-FR" altLang="en-US" sz="2800">
                <a:solidFill>
                  <a:srgbClr val="FF0000"/>
                </a:solidFill>
                <a:latin typeface="Andy" pitchFamily="66" charset="0"/>
              </a:rPr>
              <a:t>couturière</a:t>
            </a:r>
            <a:r>
              <a:rPr lang="fr-FR" altLang="en-US" sz="2800">
                <a:latin typeface="Andy" pitchFamily="66" charset="0"/>
              </a:rPr>
              <a:t>.  </a:t>
            </a:r>
          </a:p>
        </p:txBody>
      </p:sp>
      <p:pic>
        <p:nvPicPr>
          <p:cNvPr id="60420" name="Picture 2" descr="http://yagbiz.files.wordpress.com/2008/09/seamstres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27538" y="1762125"/>
            <a:ext cx="4551362" cy="512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2843213" y="692150"/>
            <a:ext cx="42481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buFont typeface="Wingdings" pitchFamily="2" charset="2"/>
              <a:buChar char="v"/>
            </a:pPr>
            <a:r>
              <a:rPr lang="fr-FR" altLang="en-US" sz="2800">
                <a:latin typeface="Andy" pitchFamily="66" charset="0"/>
              </a:rPr>
              <a:t>  Quelle est sa profession ?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843213" y="1239838"/>
            <a:ext cx="424815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buFont typeface="Wingdings" pitchFamily="2" charset="2"/>
              <a:buChar char="v"/>
            </a:pPr>
            <a:r>
              <a:rPr lang="fr-FR" altLang="en-US" sz="2800">
                <a:latin typeface="Andy" pitchFamily="66" charset="0"/>
              </a:rPr>
              <a:t>  Il est </a:t>
            </a:r>
            <a:r>
              <a:rPr lang="fr-FR" altLang="en-US" sz="2800">
                <a:solidFill>
                  <a:srgbClr val="FF0000"/>
                </a:solidFill>
                <a:latin typeface="Andy" pitchFamily="66" charset="0"/>
              </a:rPr>
              <a:t>psychologue</a:t>
            </a:r>
            <a:r>
              <a:rPr lang="fr-FR" altLang="en-US" sz="2800">
                <a:latin typeface="Andy" pitchFamily="66" charset="0"/>
              </a:rPr>
              <a:t>.  </a:t>
            </a:r>
          </a:p>
        </p:txBody>
      </p:sp>
      <p:pic>
        <p:nvPicPr>
          <p:cNvPr id="61444" name="Picture 2" descr="http://www.jhmediagroup.com/wp-content/uploads/z_psychiatrist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92275" y="2254250"/>
            <a:ext cx="6408738" cy="441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035050" y="811213"/>
            <a:ext cx="3529013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fr-FR" sz="4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Brush Dom Regular" panose="020B7200000000000000" pitchFamily="34" charset="0"/>
              </a:rPr>
              <a:t>l’avocat</a:t>
            </a:r>
            <a:r>
              <a:rPr lang="fr-FR" sz="5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Brush Dom Regular" panose="020B7200000000000000" pitchFamily="34" charset="0"/>
              </a:rPr>
              <a:t> </a:t>
            </a:r>
            <a:endParaRPr lang="fr-FR" sz="5500" dirty="0">
              <a:solidFill>
                <a:schemeClr val="tx1">
                  <a:lumMod val="85000"/>
                  <a:lumOff val="15000"/>
                </a:schemeClr>
              </a:solidFill>
              <a:latin typeface="Brush Dom Regular" panose="020B7200000000000000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4922838" y="692150"/>
            <a:ext cx="3897312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pPr eaLnBrk="1" hangingPunct="1">
              <a:defRPr/>
            </a:pPr>
            <a:r>
              <a:rPr lang="fr-FR" sz="40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Brush Dom Regular" panose="020B7200000000000000" pitchFamily="34" charset="0"/>
              </a:rPr>
              <a:t>l’avocat</a:t>
            </a:r>
            <a:r>
              <a:rPr lang="fr-FR" sz="4000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Dom Regular" panose="020B7200000000000000" pitchFamily="34" charset="0"/>
              </a:rPr>
              <a:t>e</a:t>
            </a:r>
            <a:r>
              <a:rPr lang="fr-FR" sz="40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Brush Dom Regular" panose="020B7200000000000000" pitchFamily="34" charset="0"/>
              </a:rPr>
              <a:t> </a:t>
            </a:r>
          </a:p>
        </p:txBody>
      </p:sp>
      <p:pic>
        <p:nvPicPr>
          <p:cNvPr id="7172" name="Picture 2" descr="http://www.lawstudentatlast.com/wp-content/uploads/2013/04/Becoming-a-Lawye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2" b="13014"/>
          <a:stretch>
            <a:fillRect/>
          </a:stretch>
        </p:blipFill>
        <p:spPr bwMode="auto">
          <a:xfrm>
            <a:off x="1187450" y="1916113"/>
            <a:ext cx="7680325" cy="494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Content Placeholder 3" descr="j0432493.wmf"/>
          <p:cNvPicPr>
            <a:picLocks noChangeAspect="1"/>
          </p:cNvPicPr>
          <p:nvPr/>
        </p:nvPicPr>
        <p:blipFill>
          <a:blip r:embed="rId2" cstate="print">
            <a:lum bright="-20000" contras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6" r="558"/>
          <a:stretch>
            <a:fillRect/>
          </a:stretch>
        </p:blipFill>
        <p:spPr bwMode="auto">
          <a:xfrm>
            <a:off x="2051050" y="1968500"/>
            <a:ext cx="6145213" cy="469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403350" y="692150"/>
            <a:ext cx="48244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buFont typeface="Wingdings" pitchFamily="2" charset="2"/>
              <a:buChar char="v"/>
            </a:pPr>
            <a:r>
              <a:rPr lang="fr-FR" altLang="en-US" sz="2800">
                <a:latin typeface="Andy" pitchFamily="66" charset="0"/>
              </a:rPr>
              <a:t>  Quelle est leur profession ?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403350" y="1239838"/>
            <a:ext cx="424815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buFont typeface="Wingdings" pitchFamily="2" charset="2"/>
              <a:buChar char="v"/>
            </a:pPr>
            <a:r>
              <a:rPr lang="fr-FR" altLang="en-US" sz="2800">
                <a:latin typeface="Andy" pitchFamily="66" charset="0"/>
              </a:rPr>
              <a:t>  Il sont </a:t>
            </a:r>
            <a:r>
              <a:rPr lang="fr-FR" altLang="en-US" sz="2800">
                <a:solidFill>
                  <a:srgbClr val="FF0000"/>
                </a:solidFill>
                <a:latin typeface="Andy" pitchFamily="66" charset="0"/>
              </a:rPr>
              <a:t>commerçants</a:t>
            </a:r>
            <a:r>
              <a:rPr lang="fr-FR" altLang="en-US" sz="2800">
                <a:latin typeface="Andy" pitchFamily="66" charset="0"/>
              </a:rPr>
              <a:t>.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Content Placeholder 3" descr="j0406236.wmf"/>
          <p:cNvPicPr>
            <a:picLocks noChangeAspect="1"/>
          </p:cNvPicPr>
          <p:nvPr/>
        </p:nvPicPr>
        <p:blipFill>
          <a:blip r:embed="rId2" cstate="print">
            <a:lum bright="-40000" contrast="4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5724" r="-5396"/>
          <a:stretch>
            <a:fillRect/>
          </a:stretch>
        </p:blipFill>
        <p:spPr bwMode="auto">
          <a:xfrm>
            <a:off x="3575050" y="1773238"/>
            <a:ext cx="5649913" cy="508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403350" y="692150"/>
            <a:ext cx="42481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buFont typeface="Wingdings" pitchFamily="2" charset="2"/>
              <a:buChar char="v"/>
            </a:pPr>
            <a:r>
              <a:rPr lang="fr-FR" altLang="en-US" sz="2800">
                <a:latin typeface="Andy" pitchFamily="66" charset="0"/>
              </a:rPr>
              <a:t>  Quelle est sa profession ?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403350" y="1239838"/>
            <a:ext cx="424815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buFont typeface="Wingdings" pitchFamily="2" charset="2"/>
              <a:buChar char="v"/>
            </a:pPr>
            <a:r>
              <a:rPr lang="fr-FR" altLang="en-US" sz="2800">
                <a:latin typeface="Andy" pitchFamily="66" charset="0"/>
              </a:rPr>
              <a:t>  Il est </a:t>
            </a:r>
            <a:r>
              <a:rPr lang="fr-FR" altLang="en-US" sz="2800">
                <a:solidFill>
                  <a:srgbClr val="FF0000"/>
                </a:solidFill>
                <a:latin typeface="Andy" pitchFamily="66" charset="0"/>
              </a:rPr>
              <a:t>cuisinier</a:t>
            </a:r>
            <a:r>
              <a:rPr lang="fr-FR" altLang="en-US" sz="2800">
                <a:latin typeface="Andy" pitchFamily="66" charset="0"/>
              </a:rPr>
              <a:t>.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Content Placeholder 3" descr="j0435981.wmf"/>
          <p:cNvPicPr>
            <a:picLocks noChangeAspect="1"/>
          </p:cNvPicPr>
          <p:nvPr/>
        </p:nvPicPr>
        <p:blipFill>
          <a:blip r:embed="rId2" cstate="print">
            <a:lum contras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35" r="797"/>
          <a:stretch>
            <a:fillRect/>
          </a:stretch>
        </p:blipFill>
        <p:spPr bwMode="auto">
          <a:xfrm>
            <a:off x="2268538" y="2332038"/>
            <a:ext cx="58547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403350" y="692150"/>
            <a:ext cx="42481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buFont typeface="Wingdings" pitchFamily="2" charset="2"/>
              <a:buChar char="v"/>
            </a:pPr>
            <a:r>
              <a:rPr lang="fr-FR" altLang="en-US" sz="2800">
                <a:latin typeface="Andy" pitchFamily="66" charset="0"/>
              </a:rPr>
              <a:t>  Quelle est sa profession ?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403350" y="1239838"/>
            <a:ext cx="424815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buFont typeface="Wingdings" pitchFamily="2" charset="2"/>
              <a:buChar char="v"/>
            </a:pPr>
            <a:r>
              <a:rPr lang="fr-FR" altLang="en-US" sz="2800">
                <a:latin typeface="Andy" pitchFamily="66" charset="0"/>
              </a:rPr>
              <a:t>  Elle est </a:t>
            </a:r>
            <a:r>
              <a:rPr lang="fr-FR" altLang="en-US" sz="2800">
                <a:solidFill>
                  <a:srgbClr val="FF0000"/>
                </a:solidFill>
                <a:latin typeface="Andy" pitchFamily="66" charset="0"/>
              </a:rPr>
              <a:t>sécretaire</a:t>
            </a:r>
            <a:r>
              <a:rPr lang="fr-FR" altLang="en-US" sz="2800">
                <a:latin typeface="Andy" pitchFamily="66" charset="0"/>
              </a:rPr>
              <a:t>.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Content Placeholder 3" descr="j0436127.wmf"/>
          <p:cNvPicPr>
            <a:picLocks noChangeAspect="1"/>
          </p:cNvPicPr>
          <p:nvPr/>
        </p:nvPicPr>
        <p:blipFill>
          <a:blip r:embed="rId2" cstate="print">
            <a:lum bright="-20000" contras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533" r="-1097"/>
          <a:stretch>
            <a:fillRect/>
          </a:stretch>
        </p:blipFill>
        <p:spPr bwMode="auto">
          <a:xfrm>
            <a:off x="1720850" y="2287588"/>
            <a:ext cx="6738938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403350" y="692150"/>
            <a:ext cx="42481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buFont typeface="Wingdings" pitchFamily="2" charset="2"/>
              <a:buChar char="v"/>
            </a:pPr>
            <a:r>
              <a:rPr lang="fr-FR" altLang="en-US" sz="2800">
                <a:latin typeface="Andy" pitchFamily="66" charset="0"/>
              </a:rPr>
              <a:t>  Quelle est sa profession ?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403350" y="1239838"/>
            <a:ext cx="424815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buFont typeface="Wingdings" pitchFamily="2" charset="2"/>
              <a:buChar char="v"/>
            </a:pPr>
            <a:r>
              <a:rPr lang="fr-FR" altLang="en-US" sz="2800">
                <a:latin typeface="Andy" pitchFamily="66" charset="0"/>
              </a:rPr>
              <a:t>  Il est </a:t>
            </a:r>
            <a:r>
              <a:rPr lang="fr-FR" altLang="en-US" sz="2800">
                <a:solidFill>
                  <a:srgbClr val="FF0000"/>
                </a:solidFill>
                <a:latin typeface="Andy" pitchFamily="66" charset="0"/>
              </a:rPr>
              <a:t>agent immobilier</a:t>
            </a:r>
            <a:r>
              <a:rPr lang="fr-FR" altLang="en-US" sz="2800">
                <a:latin typeface="Andy" pitchFamily="66" charset="0"/>
              </a:rPr>
              <a:t>.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extBox 1"/>
          <p:cNvSpPr txBox="1">
            <a:spLocks noChangeArrowheads="1"/>
          </p:cNvSpPr>
          <p:nvPr/>
        </p:nvSpPr>
        <p:spPr bwMode="auto">
          <a:xfrm>
            <a:off x="1079500" y="260350"/>
            <a:ext cx="4572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fr-FR" altLang="en-US" sz="3600" b="1">
                <a:latin typeface="1 Kedzie Lite DNA" pitchFamily="2" charset="0"/>
                <a:sym typeface="Webdings" pitchFamily="18" charset="2"/>
              </a:rPr>
              <a:t></a:t>
            </a:r>
            <a:r>
              <a:rPr lang="fr-FR" altLang="en-US" sz="2800">
                <a:latin typeface="1 Kedzie Lite DNA" pitchFamily="2" charset="0"/>
                <a:sym typeface="Webdings" pitchFamily="18" charset="2"/>
              </a:rPr>
              <a:t>  </a:t>
            </a:r>
            <a:r>
              <a:rPr lang="fr-FR" altLang="en-US" sz="2800">
                <a:latin typeface="1 Kedzie Lite DNA" pitchFamily="2" charset="0"/>
              </a:rPr>
              <a:t>Bilan :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492500" y="620713"/>
            <a:ext cx="2663825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24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Dom" pitchFamily="2" charset="0"/>
              </a:rPr>
              <a:t>LES PROFESSIONS 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2124075" y="1989138"/>
            <a:ext cx="19431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fr-FR" altLang="en-US">
                <a:latin typeface="Comic Sans MS" pitchFamily="66" charset="0"/>
              </a:rPr>
              <a:t>étudiant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508625" y="1989138"/>
            <a:ext cx="194310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fr-FR" dirty="0">
                <a:latin typeface="Comic Sans MS" panose="030F0702030302020204" pitchFamily="66" charset="0"/>
              </a:rPr>
              <a:t>étudiant</a:t>
            </a:r>
            <a:r>
              <a:rPr lang="fr-FR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</a:t>
            </a:r>
            <a:endParaRPr lang="fr-FR" dirty="0">
              <a:latin typeface="Comic Sans MS" panose="030F0702030302020204" pitchFamily="66" charset="0"/>
            </a:endParaRP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2124075" y="2271713"/>
            <a:ext cx="19431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fr-FR" altLang="en-US">
                <a:latin typeface="Comic Sans MS" pitchFamily="66" charset="0"/>
              </a:rPr>
              <a:t>assistant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508625" y="2271713"/>
            <a:ext cx="1943100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fr-FR" dirty="0">
                <a:latin typeface="Comic Sans MS" panose="030F0702030302020204" pitchFamily="66" charset="0"/>
              </a:rPr>
              <a:t>assistant</a:t>
            </a:r>
            <a:r>
              <a:rPr lang="fr-FR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</a:t>
            </a:r>
            <a:endParaRPr lang="fr-FR" dirty="0">
              <a:latin typeface="Comic Sans MS" panose="030F0702030302020204" pitchFamily="66" charset="0"/>
            </a:endParaRP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2124075" y="2555875"/>
            <a:ext cx="19431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fr-FR" altLang="en-US">
                <a:latin typeface="Comic Sans MS" pitchFamily="66" charset="0"/>
              </a:rPr>
              <a:t>avocat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508625" y="2555875"/>
            <a:ext cx="194310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fr-FR" dirty="0">
                <a:latin typeface="Comic Sans MS" panose="030F0702030302020204" pitchFamily="66" charset="0"/>
              </a:rPr>
              <a:t>avocat</a:t>
            </a:r>
            <a:r>
              <a:rPr lang="fr-FR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</a:t>
            </a:r>
            <a:endParaRPr lang="fr-FR" dirty="0">
              <a:latin typeface="Comic Sans MS" panose="030F0702030302020204" pitchFamily="66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124075" y="2997200"/>
            <a:ext cx="194310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fr-FR" dirty="0">
                <a:latin typeface="Comic Sans MS" panose="030F0702030302020204" pitchFamily="66" charset="0"/>
              </a:rPr>
              <a:t>dentist</a:t>
            </a:r>
            <a:r>
              <a:rPr lang="fr-FR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508625" y="2997200"/>
            <a:ext cx="194310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fr-FR" dirty="0">
                <a:latin typeface="Comic Sans MS" panose="030F0702030302020204" pitchFamily="66" charset="0"/>
              </a:rPr>
              <a:t>dentist</a:t>
            </a:r>
            <a:r>
              <a:rPr lang="fr-FR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</a:t>
            </a:r>
            <a:endParaRPr lang="fr-FR" dirty="0">
              <a:latin typeface="Comic Sans MS" panose="030F0702030302020204" pitchFamily="66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124075" y="3279775"/>
            <a:ext cx="19431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fr-FR" dirty="0">
                <a:latin typeface="Comic Sans MS" panose="030F0702030302020204" pitchFamily="66" charset="0"/>
              </a:rPr>
              <a:t>journalist</a:t>
            </a:r>
            <a:r>
              <a:rPr lang="fr-FR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508625" y="3279775"/>
            <a:ext cx="19431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fr-FR" dirty="0">
                <a:latin typeface="Comic Sans MS" panose="030F0702030302020204" pitchFamily="66" charset="0"/>
              </a:rPr>
              <a:t>journalist</a:t>
            </a:r>
            <a:r>
              <a:rPr lang="fr-FR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</a:t>
            </a:r>
            <a:endParaRPr lang="fr-FR" dirty="0">
              <a:latin typeface="Comic Sans MS" panose="030F0702030302020204" pitchFamily="66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124075" y="3563938"/>
            <a:ext cx="1943100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fr-FR" dirty="0">
                <a:latin typeface="Comic Sans MS" panose="030F0702030302020204" pitchFamily="66" charset="0"/>
              </a:rPr>
              <a:t>psychologu</a:t>
            </a:r>
            <a:r>
              <a:rPr lang="fr-FR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508625" y="3563938"/>
            <a:ext cx="1943100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fr-FR" dirty="0">
                <a:latin typeface="Comic Sans MS" panose="030F0702030302020204" pitchFamily="66" charset="0"/>
              </a:rPr>
              <a:t>psychologu</a:t>
            </a:r>
            <a:r>
              <a:rPr lang="fr-FR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</a:t>
            </a:r>
            <a:endParaRPr lang="fr-FR" dirty="0">
              <a:latin typeface="Comic Sans MS" panose="030F0702030302020204" pitchFamily="66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124075" y="4149725"/>
            <a:ext cx="194310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fr-FR" dirty="0">
                <a:latin typeface="Comic Sans MS" panose="030F0702030302020204" pitchFamily="66" charset="0"/>
              </a:rPr>
              <a:t>infirm</a:t>
            </a:r>
            <a:r>
              <a:rPr lang="fr-FR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ier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5508625" y="4149725"/>
            <a:ext cx="194310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fr-FR" dirty="0">
                <a:latin typeface="Comic Sans MS" panose="030F0702030302020204" pitchFamily="66" charset="0"/>
              </a:rPr>
              <a:t>infirm</a:t>
            </a:r>
            <a:r>
              <a:rPr lang="fr-FR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ière</a:t>
            </a:r>
            <a:endParaRPr lang="fr-FR" dirty="0">
              <a:latin typeface="Comic Sans MS" panose="030F0702030302020204" pitchFamily="66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124075" y="4432300"/>
            <a:ext cx="19431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fr-FR" dirty="0">
                <a:latin typeface="Comic Sans MS" panose="030F0702030302020204" pitchFamily="66" charset="0"/>
              </a:rPr>
              <a:t>cuisin</a:t>
            </a:r>
            <a:r>
              <a:rPr lang="fr-FR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ier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5508625" y="4432300"/>
            <a:ext cx="19431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fr-FR" dirty="0">
                <a:latin typeface="Comic Sans MS" panose="030F0702030302020204" pitchFamily="66" charset="0"/>
              </a:rPr>
              <a:t>cuisin</a:t>
            </a:r>
            <a:r>
              <a:rPr lang="fr-FR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ière</a:t>
            </a:r>
            <a:endParaRPr lang="fr-FR" dirty="0">
              <a:latin typeface="Comic Sans MS" panose="030F0702030302020204" pitchFamily="66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2124075" y="4716463"/>
            <a:ext cx="194310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fr-FR" dirty="0">
                <a:latin typeface="Comic Sans MS" panose="030F0702030302020204" pitchFamily="66" charset="0"/>
              </a:rPr>
              <a:t>caiss</a:t>
            </a:r>
            <a:r>
              <a:rPr lang="fr-FR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ier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5508625" y="4716463"/>
            <a:ext cx="194310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fr-FR" dirty="0">
                <a:latin typeface="Comic Sans MS" panose="030F0702030302020204" pitchFamily="66" charset="0"/>
              </a:rPr>
              <a:t>caiss</a:t>
            </a:r>
            <a:r>
              <a:rPr lang="fr-FR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ière</a:t>
            </a:r>
            <a:endParaRPr lang="fr-FR" dirty="0">
              <a:latin typeface="Comic Sans MS" panose="030F0702030302020204" pitchFamily="66" charset="0"/>
            </a:endParaRPr>
          </a:p>
        </p:txBody>
      </p:sp>
      <p:grpSp>
        <p:nvGrpSpPr>
          <p:cNvPr id="66582" name="Group 56"/>
          <p:cNvGrpSpPr>
            <a:grpSpLocks/>
          </p:cNvGrpSpPr>
          <p:nvPr/>
        </p:nvGrpSpPr>
        <p:grpSpPr bwMode="auto">
          <a:xfrm>
            <a:off x="1403350" y="1268413"/>
            <a:ext cx="6481763" cy="5329237"/>
            <a:chOff x="1403648" y="1268760"/>
            <a:chExt cx="6480720" cy="5328592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1403648" y="1268760"/>
              <a:ext cx="648072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1403648" y="1268760"/>
              <a:ext cx="0" cy="532859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7884368" y="1268760"/>
              <a:ext cx="0" cy="532859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4571788" y="1268760"/>
              <a:ext cx="0" cy="532859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1403648" y="1844952"/>
              <a:ext cx="648072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1403648" y="2924322"/>
              <a:ext cx="648072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1403648" y="4076707"/>
              <a:ext cx="648072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>
              <a:off x="1403648" y="5157664"/>
              <a:ext cx="648072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8" name="TextBox 47"/>
          <p:cNvSpPr txBox="1"/>
          <p:nvPr/>
        </p:nvSpPr>
        <p:spPr>
          <a:xfrm>
            <a:off x="2124075" y="5300663"/>
            <a:ext cx="1943100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fr-FR" dirty="0">
                <a:latin typeface="Comic Sans MS" panose="030F0702030302020204" pitchFamily="66" charset="0"/>
              </a:rPr>
              <a:t>act</a:t>
            </a:r>
            <a:r>
              <a:rPr lang="fr-FR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eur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5508625" y="5300663"/>
            <a:ext cx="1943100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fr-FR" dirty="0">
                <a:latin typeface="Comic Sans MS" panose="030F0702030302020204" pitchFamily="66" charset="0"/>
              </a:rPr>
              <a:t>act</a:t>
            </a:r>
            <a:r>
              <a:rPr lang="fr-FR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rice</a:t>
            </a:r>
            <a:endParaRPr lang="fr-FR" dirty="0">
              <a:latin typeface="Comic Sans MS" panose="030F0702030302020204" pitchFamily="66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2124075" y="5584825"/>
            <a:ext cx="19431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fr-FR" dirty="0">
                <a:latin typeface="Comic Sans MS" panose="030F0702030302020204" pitchFamily="66" charset="0"/>
              </a:rPr>
              <a:t>direct</a:t>
            </a:r>
            <a:r>
              <a:rPr lang="fr-FR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eur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5508625" y="5584825"/>
            <a:ext cx="19431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fr-FR" dirty="0">
                <a:latin typeface="Comic Sans MS" panose="030F0702030302020204" pitchFamily="66" charset="0"/>
              </a:rPr>
              <a:t>direct</a:t>
            </a:r>
            <a:r>
              <a:rPr lang="fr-FR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rice</a:t>
            </a:r>
            <a:endParaRPr lang="fr-FR" dirty="0">
              <a:latin typeface="Comic Sans MS" panose="030F0702030302020204" pitchFamily="66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2124075" y="5867400"/>
            <a:ext cx="19431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fr-FR" dirty="0">
                <a:latin typeface="Comic Sans MS" panose="030F0702030302020204" pitchFamily="66" charset="0"/>
              </a:rPr>
              <a:t>institut</a:t>
            </a:r>
            <a:r>
              <a:rPr lang="fr-FR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eur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5508625" y="5867400"/>
            <a:ext cx="19431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fr-FR" dirty="0">
                <a:latin typeface="Comic Sans MS" panose="030F0702030302020204" pitchFamily="66" charset="0"/>
              </a:rPr>
              <a:t>institut</a:t>
            </a:r>
            <a:r>
              <a:rPr lang="fr-FR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rice</a:t>
            </a:r>
            <a:endParaRPr lang="fr-FR" dirty="0">
              <a:latin typeface="Comic Sans MS" panose="030F0702030302020204" pitchFamily="66" charset="0"/>
            </a:endParaRPr>
          </a:p>
        </p:txBody>
      </p:sp>
      <p:pic>
        <p:nvPicPr>
          <p:cNvPr id="66589" name="Picture 112" descr="http://wwwcdn.net/ev/assets/images/vectors/afbig/male-user-icon-clip-art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47938" y="1123950"/>
            <a:ext cx="760412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90" name="Picture 113" descr="http://www.freeclipartnow.com/d/35531-1/female-icon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11863" y="1125538"/>
            <a:ext cx="792162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" name="Group 25"/>
          <p:cNvGrpSpPr>
            <a:grpSpLocks/>
          </p:cNvGrpSpPr>
          <p:nvPr/>
        </p:nvGrpSpPr>
        <p:grpSpPr bwMode="auto">
          <a:xfrm>
            <a:off x="7596188" y="2097088"/>
            <a:ext cx="1152525" cy="576262"/>
            <a:chOff x="7596336" y="2096587"/>
            <a:chExt cx="1152128" cy="576064"/>
          </a:xfrm>
        </p:grpSpPr>
        <p:sp>
          <p:nvSpPr>
            <p:cNvPr id="15" name="Pentagon 14"/>
            <p:cNvSpPr/>
            <p:nvPr/>
          </p:nvSpPr>
          <p:spPr>
            <a:xfrm>
              <a:off x="7596336" y="2096587"/>
              <a:ext cx="1152128" cy="576064"/>
            </a:xfrm>
            <a:prstGeom prst="homePlat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66602" name="TextBox 24"/>
            <p:cNvSpPr txBox="1">
              <a:spLocks noChangeArrowheads="1"/>
            </p:cNvSpPr>
            <p:nvPr/>
          </p:nvSpPr>
          <p:spPr bwMode="auto">
            <a:xfrm>
              <a:off x="7668344" y="2113692"/>
              <a:ext cx="864096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hangingPunct="1"/>
              <a:r>
                <a:rPr lang="fr-FR" altLang="en-US" sz="2800">
                  <a:latin typeface="Arial Black" pitchFamily="34" charset="0"/>
                </a:rPr>
                <a:t>+ e</a:t>
              </a:r>
            </a:p>
          </p:txBody>
        </p:sp>
      </p:grpSp>
      <p:grpSp>
        <p:nvGrpSpPr>
          <p:cNvPr id="34" name="Group 33"/>
          <p:cNvGrpSpPr>
            <a:grpSpLocks/>
          </p:cNvGrpSpPr>
          <p:nvPr/>
        </p:nvGrpSpPr>
        <p:grpSpPr bwMode="auto">
          <a:xfrm>
            <a:off x="7596188" y="3213100"/>
            <a:ext cx="1152525" cy="576263"/>
            <a:chOff x="7596336" y="2096587"/>
            <a:chExt cx="1152128" cy="576064"/>
          </a:xfrm>
        </p:grpSpPr>
        <p:sp>
          <p:nvSpPr>
            <p:cNvPr id="35" name="Pentagon 34"/>
            <p:cNvSpPr/>
            <p:nvPr/>
          </p:nvSpPr>
          <p:spPr>
            <a:xfrm>
              <a:off x="7596336" y="2096587"/>
              <a:ext cx="1152128" cy="576064"/>
            </a:xfrm>
            <a:prstGeom prst="homePlat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66600" name="TextBox 35"/>
            <p:cNvSpPr txBox="1">
              <a:spLocks noChangeArrowheads="1"/>
            </p:cNvSpPr>
            <p:nvPr/>
          </p:nvSpPr>
          <p:spPr bwMode="auto">
            <a:xfrm>
              <a:off x="7668344" y="2113692"/>
              <a:ext cx="864096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fr-FR" altLang="en-US" sz="2400" b="1">
                  <a:latin typeface="Arial Black" pitchFamily="34" charset="0"/>
                  <a:sym typeface="Webdings" pitchFamily="18" charset="2"/>
                </a:rPr>
                <a:t></a:t>
              </a:r>
              <a:endParaRPr lang="fr-FR" altLang="en-US" sz="2400" b="1">
                <a:latin typeface="Arial Black" pitchFamily="34" charset="0"/>
              </a:endParaRPr>
            </a:p>
          </p:txBody>
        </p:sp>
      </p:grpSp>
      <p:grpSp>
        <p:nvGrpSpPr>
          <p:cNvPr id="47" name="Group 46"/>
          <p:cNvGrpSpPr>
            <a:grpSpLocks/>
          </p:cNvGrpSpPr>
          <p:nvPr/>
        </p:nvGrpSpPr>
        <p:grpSpPr bwMode="auto">
          <a:xfrm>
            <a:off x="7596188" y="4292600"/>
            <a:ext cx="1152525" cy="708025"/>
            <a:chOff x="7596336" y="4293096"/>
            <a:chExt cx="1152128" cy="707886"/>
          </a:xfrm>
        </p:grpSpPr>
        <p:sp>
          <p:nvSpPr>
            <p:cNvPr id="45" name="Pentagon 44"/>
            <p:cNvSpPr/>
            <p:nvPr/>
          </p:nvSpPr>
          <p:spPr>
            <a:xfrm>
              <a:off x="7596336" y="4364520"/>
              <a:ext cx="1152128" cy="576149"/>
            </a:xfrm>
            <a:prstGeom prst="homePlat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66598" name="TextBox 45"/>
            <p:cNvSpPr txBox="1">
              <a:spLocks noChangeArrowheads="1"/>
            </p:cNvSpPr>
            <p:nvPr/>
          </p:nvSpPr>
          <p:spPr bwMode="auto">
            <a:xfrm>
              <a:off x="7596336" y="4293096"/>
              <a:ext cx="864096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fr-FR" altLang="en-US" sz="2000">
                  <a:latin typeface="Arial Black" pitchFamily="34" charset="0"/>
                </a:rPr>
                <a:t>ier = </a:t>
              </a:r>
            </a:p>
            <a:p>
              <a:pPr algn="ctr" eaLnBrk="1" hangingPunct="1"/>
              <a:r>
                <a:rPr lang="fr-FR" altLang="en-US" sz="2000">
                  <a:latin typeface="Arial Black" pitchFamily="34" charset="0"/>
                </a:rPr>
                <a:t>ière</a:t>
              </a:r>
            </a:p>
          </p:txBody>
        </p:sp>
      </p:grpSp>
      <p:grpSp>
        <p:nvGrpSpPr>
          <p:cNvPr id="54" name="Group 53"/>
          <p:cNvGrpSpPr>
            <a:grpSpLocks/>
          </p:cNvGrpSpPr>
          <p:nvPr/>
        </p:nvGrpSpPr>
        <p:grpSpPr bwMode="auto">
          <a:xfrm>
            <a:off x="7596188" y="5529263"/>
            <a:ext cx="1152525" cy="647700"/>
            <a:chOff x="7596336" y="4293096"/>
            <a:chExt cx="1152128" cy="648072"/>
          </a:xfrm>
        </p:grpSpPr>
        <p:sp>
          <p:nvSpPr>
            <p:cNvPr id="55" name="Pentagon 54"/>
            <p:cNvSpPr/>
            <p:nvPr/>
          </p:nvSpPr>
          <p:spPr>
            <a:xfrm>
              <a:off x="7596336" y="4364574"/>
              <a:ext cx="1152128" cy="576594"/>
            </a:xfrm>
            <a:prstGeom prst="homePlat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66596" name="TextBox 55"/>
            <p:cNvSpPr txBox="1">
              <a:spLocks noChangeArrowheads="1"/>
            </p:cNvSpPr>
            <p:nvPr/>
          </p:nvSpPr>
          <p:spPr bwMode="auto">
            <a:xfrm>
              <a:off x="7596336" y="4293096"/>
              <a:ext cx="864096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fr-FR" altLang="en-US">
                  <a:latin typeface="Arial Black" pitchFamily="34" charset="0"/>
                </a:rPr>
                <a:t>eur = </a:t>
              </a:r>
            </a:p>
            <a:p>
              <a:pPr algn="ctr" eaLnBrk="1" hangingPunct="1"/>
              <a:r>
                <a:rPr lang="fr-FR" altLang="en-US">
                  <a:latin typeface="Arial Black" pitchFamily="34" charset="0"/>
                </a:rPr>
                <a:t>rice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 nodeType="clickPar">
                      <p:stCondLst>
                        <p:cond delay="indefinite"/>
                      </p:stCondLst>
                      <p:childTnLst>
                        <p:par>
                          <p:cTn id="8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 nodeType="clickPar">
                      <p:stCondLst>
                        <p:cond delay="indefinite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 nodeType="clickPar">
                      <p:stCondLst>
                        <p:cond delay="indefinite"/>
                      </p:stCondLst>
                      <p:childTnLst>
                        <p:par>
                          <p:cTn id="10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 nodeType="clickPar">
                      <p:stCondLst>
                        <p:cond delay="indefinite"/>
                      </p:stCondLst>
                      <p:childTnLst>
                        <p:par>
                          <p:cTn id="1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 nodeType="clickPar">
                      <p:stCondLst>
                        <p:cond delay="indefinite"/>
                      </p:stCondLst>
                      <p:childTnLst>
                        <p:par>
                          <p:cTn id="1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 nodeType="clickPar">
                      <p:stCondLst>
                        <p:cond delay="indefinite"/>
                      </p:stCondLst>
                      <p:childTnLst>
                        <p:par>
                          <p:cTn id="1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 nodeType="clickPar">
                      <p:stCondLst>
                        <p:cond delay="indefinite"/>
                      </p:stCondLst>
                      <p:childTnLst>
                        <p:par>
                          <p:cTn id="1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 nodeType="clickPar">
                      <p:stCondLst>
                        <p:cond delay="indefinite"/>
                      </p:stCondLst>
                      <p:childTnLst>
                        <p:par>
                          <p:cTn id="1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3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 nodeType="clickPar">
                      <p:stCondLst>
                        <p:cond delay="indefinite"/>
                      </p:stCondLst>
                      <p:childTnLst>
                        <p:par>
                          <p:cTn id="1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 nodeType="clickPar">
                      <p:stCondLst>
                        <p:cond delay="indefinite"/>
                      </p:stCondLst>
                      <p:childTnLst>
                        <p:par>
                          <p:cTn id="1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 nodeType="clickPar">
                      <p:stCondLst>
                        <p:cond delay="indefinite"/>
                      </p:stCondLst>
                      <p:childTnLst>
                        <p:par>
                          <p:cTn id="1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 nodeType="clickPar">
                      <p:stCondLst>
                        <p:cond delay="indefinite"/>
                      </p:stCondLst>
                      <p:childTnLst>
                        <p:par>
                          <p:cTn id="1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 nodeType="clickPar">
                      <p:stCondLst>
                        <p:cond delay="indefinite"/>
                      </p:stCondLst>
                      <p:childTnLst>
                        <p:par>
                          <p:cTn id="1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 nodeType="clickPar">
                      <p:stCondLst>
                        <p:cond delay="indefinite"/>
                      </p:stCondLst>
                      <p:childTnLst>
                        <p:par>
                          <p:cTn id="1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 nodeType="clickPar">
                      <p:stCondLst>
                        <p:cond delay="indefinite"/>
                      </p:stCondLst>
                      <p:childTnLst>
                        <p:par>
                          <p:cTn id="1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1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0" grpId="0"/>
      <p:bldP spid="21" grpId="0"/>
      <p:bldP spid="22" grpId="0"/>
      <p:bldP spid="23" grpId="0"/>
      <p:bldP spid="24" grpId="0"/>
      <p:bldP spid="27" grpId="0"/>
      <p:bldP spid="28" grpId="0"/>
      <p:bldP spid="29" grpId="0"/>
      <p:bldP spid="30" grpId="0"/>
      <p:bldP spid="31" grpId="0"/>
      <p:bldP spid="32" grpId="0"/>
      <p:bldP spid="37" grpId="0"/>
      <p:bldP spid="38" grpId="0"/>
      <p:bldP spid="39" grpId="0"/>
      <p:bldP spid="40" grpId="0"/>
      <p:bldP spid="41" grpId="0"/>
      <p:bldP spid="42" grpId="0"/>
      <p:bldP spid="48" grpId="0"/>
      <p:bldP spid="49" grpId="0"/>
      <p:bldP spid="50" grpId="0"/>
      <p:bldP spid="51" grpId="0"/>
      <p:bldP spid="52" grpId="0"/>
      <p:bldP spid="53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extBox 1"/>
          <p:cNvSpPr txBox="1">
            <a:spLocks noChangeArrowheads="1"/>
          </p:cNvSpPr>
          <p:nvPr/>
        </p:nvSpPr>
        <p:spPr bwMode="auto">
          <a:xfrm>
            <a:off x="1079500" y="260350"/>
            <a:ext cx="4572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fr-FR" altLang="en-US" sz="3600" b="1">
                <a:latin typeface="1 Kedzie Lite DNA" pitchFamily="2" charset="0"/>
                <a:sym typeface="Webdings" pitchFamily="18" charset="2"/>
              </a:rPr>
              <a:t></a:t>
            </a:r>
            <a:r>
              <a:rPr lang="fr-FR" altLang="en-US" sz="2800">
                <a:latin typeface="1 Kedzie Lite DNA" pitchFamily="2" charset="0"/>
                <a:sym typeface="Webdings" pitchFamily="18" charset="2"/>
              </a:rPr>
              <a:t>  </a:t>
            </a:r>
            <a:r>
              <a:rPr lang="fr-FR" altLang="en-US" sz="2800">
                <a:latin typeface="1 Kedzie Lite DNA" pitchFamily="2" charset="0"/>
              </a:rPr>
              <a:t>Bilan :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492500" y="620713"/>
            <a:ext cx="2663825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24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Dom" pitchFamily="2" charset="0"/>
              </a:rPr>
              <a:t>LES PROFESSIONS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124075" y="1989138"/>
            <a:ext cx="194310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fr-FR" dirty="0">
                <a:latin typeface="Comic Sans MS" panose="030F0702030302020204" pitchFamily="66" charset="0"/>
              </a:rPr>
              <a:t>chant</a:t>
            </a:r>
            <a:r>
              <a:rPr lang="fr-FR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eur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508625" y="1989138"/>
            <a:ext cx="194310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fr-FR" dirty="0">
                <a:latin typeface="Comic Sans MS" panose="030F0702030302020204" pitchFamily="66" charset="0"/>
              </a:rPr>
              <a:t>chant</a:t>
            </a:r>
            <a:r>
              <a:rPr lang="fr-FR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euse</a:t>
            </a:r>
            <a:endParaRPr lang="fr-FR" dirty="0">
              <a:latin typeface="Comic Sans MS" panose="030F0702030302020204" pitchFamily="66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124075" y="2271713"/>
            <a:ext cx="1943100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fr-FR" dirty="0">
                <a:latin typeface="Comic Sans MS" panose="030F0702030302020204" pitchFamily="66" charset="0"/>
              </a:rPr>
              <a:t>vend</a:t>
            </a:r>
            <a:r>
              <a:rPr lang="fr-FR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eur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508625" y="2271713"/>
            <a:ext cx="1943100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fr-FR" dirty="0">
                <a:latin typeface="Comic Sans MS" panose="030F0702030302020204" pitchFamily="66" charset="0"/>
              </a:rPr>
              <a:t>vend</a:t>
            </a:r>
            <a:r>
              <a:rPr lang="fr-FR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euse</a:t>
            </a:r>
            <a:endParaRPr lang="fr-FR" dirty="0">
              <a:latin typeface="Comic Sans MS" panose="030F0702030302020204" pitchFamily="66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124075" y="2555875"/>
            <a:ext cx="194310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fr-FR" dirty="0">
                <a:latin typeface="Comic Sans MS" panose="030F0702030302020204" pitchFamily="66" charset="0"/>
              </a:rPr>
              <a:t>serv</a:t>
            </a:r>
            <a:r>
              <a:rPr lang="fr-FR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eur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508625" y="2555875"/>
            <a:ext cx="194310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fr-FR" dirty="0">
                <a:latin typeface="Comic Sans MS" panose="030F0702030302020204" pitchFamily="66" charset="0"/>
              </a:rPr>
              <a:t>serv</a:t>
            </a:r>
            <a:r>
              <a:rPr lang="fr-FR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euse</a:t>
            </a:r>
            <a:endParaRPr lang="fr-FR" dirty="0">
              <a:latin typeface="Comic Sans MS" panose="030F0702030302020204" pitchFamily="66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124075" y="2997200"/>
            <a:ext cx="194310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fr-FR" dirty="0">
                <a:latin typeface="Comic Sans MS" panose="030F0702030302020204" pitchFamily="66" charset="0"/>
              </a:rPr>
              <a:t>music</a:t>
            </a:r>
            <a:r>
              <a:rPr lang="fr-FR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ien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508625" y="2997200"/>
            <a:ext cx="194310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fr-FR" dirty="0">
                <a:latin typeface="Comic Sans MS" panose="030F0702030302020204" pitchFamily="66" charset="0"/>
              </a:rPr>
              <a:t>music</a:t>
            </a:r>
            <a:r>
              <a:rPr lang="fr-FR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ienne</a:t>
            </a:r>
            <a:endParaRPr lang="fr-FR" dirty="0">
              <a:latin typeface="Comic Sans MS" panose="030F0702030302020204" pitchFamily="66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124075" y="3279775"/>
            <a:ext cx="19431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fr-FR" dirty="0">
                <a:latin typeface="Comic Sans MS" panose="030F0702030302020204" pitchFamily="66" charset="0"/>
              </a:rPr>
              <a:t>pharmac</a:t>
            </a:r>
            <a:r>
              <a:rPr lang="fr-FR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ien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508625" y="3279775"/>
            <a:ext cx="19431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fr-FR" dirty="0">
                <a:latin typeface="Comic Sans MS" panose="030F0702030302020204" pitchFamily="66" charset="0"/>
              </a:rPr>
              <a:t>pharmac</a:t>
            </a:r>
            <a:r>
              <a:rPr lang="fr-FR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ienne</a:t>
            </a:r>
            <a:endParaRPr lang="fr-FR" dirty="0">
              <a:latin typeface="Comic Sans MS" panose="030F0702030302020204" pitchFamily="66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124075" y="3563938"/>
            <a:ext cx="1943100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fr-FR" dirty="0">
                <a:latin typeface="Comic Sans MS" panose="030F0702030302020204" pitchFamily="66" charset="0"/>
              </a:rPr>
              <a:t>informatic</a:t>
            </a:r>
            <a:r>
              <a:rPr lang="fr-FR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ien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508625" y="3563938"/>
            <a:ext cx="1943100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fr-FR" dirty="0">
                <a:latin typeface="Comic Sans MS" panose="030F0702030302020204" pitchFamily="66" charset="0"/>
              </a:rPr>
              <a:t>informatic</a:t>
            </a:r>
            <a:r>
              <a:rPr lang="fr-FR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ienne</a:t>
            </a:r>
            <a:endParaRPr lang="fr-FR" dirty="0">
              <a:latin typeface="Comic Sans MS" panose="030F0702030302020204" pitchFamily="66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124075" y="4149725"/>
            <a:ext cx="194310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fr-FR" dirty="0">
                <a:latin typeface="Comic Sans MS" panose="030F0702030302020204" pitchFamily="66" charset="0"/>
              </a:rPr>
              <a:t>charpentier</a:t>
            </a:r>
            <a:endParaRPr lang="fr-FR" b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124075" y="4448175"/>
            <a:ext cx="194310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fr-FR" dirty="0">
                <a:latin typeface="Comic Sans MS" panose="030F0702030302020204" pitchFamily="66" charset="0"/>
              </a:rPr>
              <a:t>plombier</a:t>
            </a:r>
            <a:endParaRPr lang="fr-FR" b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2124075" y="4746625"/>
            <a:ext cx="194310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fr-FR" dirty="0">
                <a:latin typeface="Comic Sans MS" panose="030F0702030302020204" pitchFamily="66" charset="0"/>
              </a:rPr>
              <a:t>pompier</a:t>
            </a:r>
            <a:endParaRPr lang="fr-FR" b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2124075" y="5045075"/>
            <a:ext cx="194310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fr-FR" dirty="0">
                <a:latin typeface="Comic Sans MS" panose="030F0702030302020204" pitchFamily="66" charset="0"/>
              </a:rPr>
              <a:t>pêcheur</a:t>
            </a:r>
            <a:endParaRPr lang="fr-FR" b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2124075" y="5343525"/>
            <a:ext cx="194310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fr-FR" dirty="0">
                <a:latin typeface="Comic Sans MS" panose="030F0702030302020204" pitchFamily="66" charset="0"/>
              </a:rPr>
              <a:t>maçon</a:t>
            </a:r>
            <a:endParaRPr lang="fr-FR" b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2124075" y="5641975"/>
            <a:ext cx="194310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fr-FR" dirty="0">
                <a:latin typeface="Comic Sans MS" panose="030F0702030302020204" pitchFamily="66" charset="0"/>
              </a:rPr>
              <a:t>ingénieur</a:t>
            </a:r>
            <a:endParaRPr lang="fr-FR" b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2124075" y="5940425"/>
            <a:ext cx="194310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fr-FR" dirty="0">
                <a:latin typeface="Comic Sans MS" panose="030F0702030302020204" pitchFamily="66" charset="0"/>
              </a:rPr>
              <a:t>médecin</a:t>
            </a:r>
            <a:endParaRPr lang="fr-FR" b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 rot="20684306">
            <a:off x="5149850" y="4733925"/>
            <a:ext cx="2016125" cy="9540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28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n’existe pas au féminin</a:t>
            </a:r>
          </a:p>
        </p:txBody>
      </p:sp>
      <p:grpSp>
        <p:nvGrpSpPr>
          <p:cNvPr id="67608" name="Group 3"/>
          <p:cNvGrpSpPr>
            <a:grpSpLocks/>
          </p:cNvGrpSpPr>
          <p:nvPr/>
        </p:nvGrpSpPr>
        <p:grpSpPr bwMode="auto">
          <a:xfrm>
            <a:off x="1403350" y="1268413"/>
            <a:ext cx="6481763" cy="5329237"/>
            <a:chOff x="1403648" y="1268760"/>
            <a:chExt cx="6480720" cy="5328592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1403648" y="1268760"/>
              <a:ext cx="648072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1403648" y="1268760"/>
              <a:ext cx="0" cy="532859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7884368" y="1268760"/>
              <a:ext cx="0" cy="532859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4571788" y="1268760"/>
              <a:ext cx="0" cy="532859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1403648" y="1844952"/>
              <a:ext cx="648072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1403648" y="2924322"/>
              <a:ext cx="648072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1403648" y="4076707"/>
              <a:ext cx="648072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>
              <a:off x="1403648" y="6597352"/>
              <a:ext cx="648072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7609" name="Picture 112" descr="http://wwwcdn.net/ev/assets/images/vectors/afbig/male-user-icon-clip-art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47938" y="1123950"/>
            <a:ext cx="760412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610" name="Picture 113" descr="http://www.freeclipartnow.com/d/35531-1/female-icon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11863" y="1125538"/>
            <a:ext cx="792162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" name="Group 25"/>
          <p:cNvGrpSpPr>
            <a:grpSpLocks/>
          </p:cNvGrpSpPr>
          <p:nvPr/>
        </p:nvGrpSpPr>
        <p:grpSpPr bwMode="auto">
          <a:xfrm>
            <a:off x="7596188" y="2097088"/>
            <a:ext cx="1152525" cy="663575"/>
            <a:chOff x="7596336" y="2096587"/>
            <a:chExt cx="1152128" cy="663436"/>
          </a:xfrm>
        </p:grpSpPr>
        <p:sp>
          <p:nvSpPr>
            <p:cNvPr id="15" name="Pentagon 14"/>
            <p:cNvSpPr/>
            <p:nvPr/>
          </p:nvSpPr>
          <p:spPr>
            <a:xfrm>
              <a:off x="7596336" y="2096587"/>
              <a:ext cx="1152128" cy="576141"/>
            </a:xfrm>
            <a:prstGeom prst="homePlat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67619" name="TextBox 24"/>
            <p:cNvSpPr txBox="1">
              <a:spLocks noChangeArrowheads="1"/>
            </p:cNvSpPr>
            <p:nvPr/>
          </p:nvSpPr>
          <p:spPr bwMode="auto">
            <a:xfrm>
              <a:off x="7668344" y="2113692"/>
              <a:ext cx="864096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hangingPunct="1"/>
              <a:r>
                <a:rPr lang="fr-FR" altLang="en-US">
                  <a:latin typeface="Arial Black" pitchFamily="34" charset="0"/>
                </a:rPr>
                <a:t>eur = euse</a:t>
              </a:r>
            </a:p>
          </p:txBody>
        </p:sp>
      </p:grpSp>
      <p:grpSp>
        <p:nvGrpSpPr>
          <p:cNvPr id="34" name="Group 33"/>
          <p:cNvGrpSpPr>
            <a:grpSpLocks/>
          </p:cNvGrpSpPr>
          <p:nvPr/>
        </p:nvGrpSpPr>
        <p:grpSpPr bwMode="auto">
          <a:xfrm>
            <a:off x="7451725" y="3213100"/>
            <a:ext cx="1296988" cy="663575"/>
            <a:chOff x="7452320" y="2096587"/>
            <a:chExt cx="1296144" cy="663436"/>
          </a:xfrm>
        </p:grpSpPr>
        <p:sp>
          <p:nvSpPr>
            <p:cNvPr id="35" name="Pentagon 34"/>
            <p:cNvSpPr/>
            <p:nvPr/>
          </p:nvSpPr>
          <p:spPr>
            <a:xfrm>
              <a:off x="7596689" y="2096587"/>
              <a:ext cx="1151775" cy="576142"/>
            </a:xfrm>
            <a:prstGeom prst="homePlat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67617" name="TextBox 35"/>
            <p:cNvSpPr txBox="1">
              <a:spLocks noChangeArrowheads="1"/>
            </p:cNvSpPr>
            <p:nvPr/>
          </p:nvSpPr>
          <p:spPr bwMode="auto">
            <a:xfrm>
              <a:off x="7452320" y="2113692"/>
              <a:ext cx="1296144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fr-FR" altLang="en-US" b="1">
                  <a:latin typeface="Arial Black" pitchFamily="34" charset="0"/>
                  <a:sym typeface="Webdings" pitchFamily="18" charset="2"/>
                </a:rPr>
                <a:t>ien = ienne</a:t>
              </a:r>
              <a:endParaRPr lang="fr-FR" altLang="en-US" b="1">
                <a:latin typeface="Arial Black" pitchFamily="34" charset="0"/>
              </a:endParaRPr>
            </a:p>
          </p:txBody>
        </p:sp>
      </p:grpSp>
      <p:grpSp>
        <p:nvGrpSpPr>
          <p:cNvPr id="47" name="Group 46"/>
          <p:cNvGrpSpPr>
            <a:grpSpLocks/>
          </p:cNvGrpSpPr>
          <p:nvPr/>
        </p:nvGrpSpPr>
        <p:grpSpPr bwMode="auto">
          <a:xfrm>
            <a:off x="7596188" y="4868863"/>
            <a:ext cx="1152525" cy="647700"/>
            <a:chOff x="7596336" y="4293096"/>
            <a:chExt cx="1152128" cy="648072"/>
          </a:xfrm>
        </p:grpSpPr>
        <p:sp>
          <p:nvSpPr>
            <p:cNvPr id="45" name="Pentagon 44"/>
            <p:cNvSpPr/>
            <p:nvPr/>
          </p:nvSpPr>
          <p:spPr>
            <a:xfrm>
              <a:off x="7596336" y="4364574"/>
              <a:ext cx="1152128" cy="576594"/>
            </a:xfrm>
            <a:prstGeom prst="homePlat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67615" name="TextBox 45"/>
            <p:cNvSpPr txBox="1">
              <a:spLocks noChangeArrowheads="1"/>
            </p:cNvSpPr>
            <p:nvPr/>
          </p:nvSpPr>
          <p:spPr bwMode="auto">
            <a:xfrm>
              <a:off x="7596336" y="4293096"/>
              <a:ext cx="864096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algn="ctr" eaLnBrk="1" hangingPunct="1"/>
              <a:endParaRPr lang="fr-FR" altLang="en-US" sz="1200">
                <a:latin typeface="Arial Black" pitchFamily="34" charset="0"/>
              </a:endParaRPr>
            </a:p>
            <a:p>
              <a:pPr algn="ctr" eaLnBrk="1" hangingPunct="1"/>
              <a:r>
                <a:rPr lang="fr-FR" altLang="en-US" sz="2400">
                  <a:latin typeface="Arial Black" pitchFamily="34" charset="0"/>
                </a:rPr>
                <a:t>X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 nodeType="clickPar">
                      <p:stCondLst>
                        <p:cond delay="indefinite"/>
                      </p:stCondLst>
                      <p:childTnLst>
                        <p:par>
                          <p:cTn id="8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 nodeType="clickPar">
                      <p:stCondLst>
                        <p:cond delay="indefinite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 nodeType="clickPar">
                      <p:stCondLst>
                        <p:cond delay="indefinite"/>
                      </p:stCondLst>
                      <p:childTnLst>
                        <p:par>
                          <p:cTn id="10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 nodeType="clickPar">
                      <p:stCondLst>
                        <p:cond delay="indefinite"/>
                      </p:stCondLst>
                      <p:childTnLst>
                        <p:par>
                          <p:cTn id="1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 nodeType="clickPar">
                      <p:stCondLst>
                        <p:cond delay="indefinite"/>
                      </p:stCondLst>
                      <p:childTnLst>
                        <p:par>
                          <p:cTn id="1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 nodeType="clickPar">
                      <p:stCondLst>
                        <p:cond delay="indefinite"/>
                      </p:stCondLst>
                      <p:childTnLst>
                        <p:par>
                          <p:cTn id="1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 nodeType="clickPar">
                      <p:stCondLst>
                        <p:cond delay="indefinite"/>
                      </p:stCondLst>
                      <p:childTnLst>
                        <p:par>
                          <p:cTn id="1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 nodeType="clickPar">
                      <p:stCondLst>
                        <p:cond delay="indefinite"/>
                      </p:stCondLst>
                      <p:childTnLst>
                        <p:par>
                          <p:cTn id="1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 nodeType="clickPar">
                      <p:stCondLst>
                        <p:cond delay="indefinite"/>
                      </p:stCondLst>
                      <p:childTnLst>
                        <p:par>
                          <p:cTn id="1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0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 nodeType="clickPar">
                      <p:stCondLst>
                        <p:cond delay="indefinite"/>
                      </p:stCondLst>
                      <p:childTnLst>
                        <p:par>
                          <p:cTn id="1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 nodeType="clickPar">
                      <p:stCondLst>
                        <p:cond delay="indefinite"/>
                      </p:stCondLst>
                      <p:childTnLst>
                        <p:par>
                          <p:cTn id="1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1" presetID="26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10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3" dur="50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0" grpId="0"/>
      <p:bldP spid="21" grpId="0"/>
      <p:bldP spid="22" grpId="0"/>
      <p:bldP spid="23" grpId="0"/>
      <p:bldP spid="24" grpId="0"/>
      <p:bldP spid="27" grpId="0"/>
      <p:bldP spid="28" grpId="0"/>
      <p:bldP spid="29" grpId="0"/>
      <p:bldP spid="30" grpId="0"/>
      <p:bldP spid="31" grpId="0"/>
      <p:bldP spid="32" grpId="0"/>
      <p:bldP spid="37" grpId="0"/>
      <p:bldP spid="39" grpId="0"/>
      <p:bldP spid="41" grpId="0"/>
      <p:bldP spid="48" grpId="0"/>
      <p:bldP spid="50" grpId="0"/>
      <p:bldP spid="52" grpId="0"/>
      <p:bldP spid="57" grpId="0"/>
      <p:bldP spid="3" grpId="0"/>
      <p:bldP spid="3" grpId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extBox 1"/>
          <p:cNvSpPr txBox="1">
            <a:spLocks noChangeArrowheads="1"/>
          </p:cNvSpPr>
          <p:nvPr/>
        </p:nvSpPr>
        <p:spPr bwMode="auto">
          <a:xfrm>
            <a:off x="990600" y="333375"/>
            <a:ext cx="45720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fr-FR" altLang="en-US" sz="2800">
                <a:latin typeface="1 Kedzie Lite DNA" pitchFamily="2" charset="0"/>
                <a:sym typeface="Webdings" pitchFamily="18" charset="2"/>
              </a:rPr>
              <a:t> </a:t>
            </a:r>
            <a:r>
              <a:rPr lang="fr-FR" altLang="en-US" sz="2800">
                <a:latin typeface="1 Kedzie Lite DNA" pitchFamily="2" charset="0"/>
              </a:rPr>
              <a:t>Mettez au f</a:t>
            </a:r>
            <a:r>
              <a:rPr lang="fr-FR" altLang="en-US" sz="2800">
                <a:latin typeface="Segoe Print" pitchFamily="2" charset="0"/>
              </a:rPr>
              <a:t>é</a:t>
            </a:r>
            <a:r>
              <a:rPr lang="fr-FR" altLang="en-US" sz="2800">
                <a:latin typeface="1 Kedzie Lite DNA" pitchFamily="2" charset="0"/>
              </a:rPr>
              <a:t>minin 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17600" y="1143000"/>
            <a:ext cx="2662238" cy="523875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2800" b="1" dirty="0">
                <a:solidFill>
                  <a:schemeClr val="accent4">
                    <a:lumMod val="10000"/>
                  </a:schemeClr>
                </a:solidFill>
                <a:latin typeface="Berlin Sans FB Demi" panose="020E0802020502020306" pitchFamily="34" charset="0"/>
              </a:rPr>
              <a:t>un étudiant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17600" y="2149475"/>
            <a:ext cx="2662238" cy="522288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2800" b="1" dirty="0">
                <a:solidFill>
                  <a:schemeClr val="accent4">
                    <a:lumMod val="10000"/>
                  </a:schemeClr>
                </a:solidFill>
                <a:latin typeface="Berlin Sans FB Demi" panose="020E0802020502020306" pitchFamily="34" charset="0"/>
              </a:rPr>
              <a:t>un assistant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17600" y="3154363"/>
            <a:ext cx="2662238" cy="523875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2800" b="1" dirty="0">
                <a:solidFill>
                  <a:schemeClr val="accent4">
                    <a:lumMod val="10000"/>
                  </a:schemeClr>
                </a:solidFill>
                <a:latin typeface="Berlin Sans FB Demi" panose="020E0802020502020306" pitchFamily="34" charset="0"/>
              </a:rPr>
              <a:t>un acteur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17600" y="4160838"/>
            <a:ext cx="2662238" cy="522287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2800" b="1" dirty="0">
                <a:solidFill>
                  <a:schemeClr val="accent4">
                    <a:lumMod val="10000"/>
                  </a:schemeClr>
                </a:solidFill>
                <a:latin typeface="Berlin Sans FB Demi" panose="020E0802020502020306" pitchFamily="34" charset="0"/>
              </a:rPr>
              <a:t>un directeur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17600" y="5165725"/>
            <a:ext cx="2662238" cy="523875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2800" b="1" dirty="0">
                <a:solidFill>
                  <a:schemeClr val="accent4">
                    <a:lumMod val="10000"/>
                  </a:schemeClr>
                </a:solidFill>
                <a:latin typeface="Berlin Sans FB Demi" panose="020E0802020502020306" pitchFamily="34" charset="0"/>
              </a:rPr>
              <a:t>un vendeur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17600" y="6172200"/>
            <a:ext cx="2662238" cy="523875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2800" b="1" dirty="0">
                <a:solidFill>
                  <a:schemeClr val="accent4">
                    <a:lumMod val="10000"/>
                  </a:schemeClr>
                </a:solidFill>
                <a:latin typeface="Berlin Sans FB Demi" panose="020E0802020502020306" pitchFamily="34" charset="0"/>
              </a:rPr>
              <a:t>un pharmacien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626100" y="1158875"/>
            <a:ext cx="3273425" cy="52387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2800" b="1" dirty="0">
                <a:solidFill>
                  <a:schemeClr val="accent4">
                    <a:lumMod val="10000"/>
                  </a:schemeClr>
                </a:solidFill>
                <a:latin typeface="Berlin Sans FB Demi" panose="020E0802020502020306" pitchFamily="34" charset="0"/>
              </a:rPr>
              <a:t>une étudiant</a:t>
            </a:r>
            <a:r>
              <a:rPr lang="fr-FR" sz="28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e</a:t>
            </a:r>
          </a:p>
        </p:txBody>
      </p:sp>
      <p:sp>
        <p:nvSpPr>
          <p:cNvPr id="10" name="Rectangle 9"/>
          <p:cNvSpPr/>
          <p:nvPr/>
        </p:nvSpPr>
        <p:spPr>
          <a:xfrm>
            <a:off x="3891136" y="931367"/>
            <a:ext cx="1522041" cy="76944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4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+e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891136" y="1939479"/>
            <a:ext cx="1522041" cy="76944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4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+e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626100" y="2178050"/>
            <a:ext cx="3273425" cy="52387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2800" b="1" dirty="0">
                <a:solidFill>
                  <a:schemeClr val="accent4">
                    <a:lumMod val="10000"/>
                  </a:schemeClr>
                </a:solidFill>
                <a:latin typeface="Berlin Sans FB Demi" panose="020E0802020502020306" pitchFamily="34" charset="0"/>
              </a:rPr>
              <a:t>une assistant</a:t>
            </a:r>
            <a:r>
              <a:rPr lang="fr-FR" sz="28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586336" y="3019599"/>
            <a:ext cx="2209800" cy="76944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4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+rice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626100" y="3197225"/>
            <a:ext cx="3273425" cy="52387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2800" b="1" dirty="0">
                <a:solidFill>
                  <a:schemeClr val="accent4">
                    <a:lumMod val="10000"/>
                  </a:schemeClr>
                </a:solidFill>
                <a:latin typeface="Berlin Sans FB Demi" panose="020E0802020502020306" pitchFamily="34" charset="0"/>
              </a:rPr>
              <a:t>une act</a:t>
            </a:r>
            <a:r>
              <a:rPr lang="fr-FR" sz="28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rice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563888" y="4027711"/>
            <a:ext cx="2209800" cy="76944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4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+rice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626100" y="4217988"/>
            <a:ext cx="3273425" cy="52228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2800" b="1" dirty="0">
                <a:solidFill>
                  <a:schemeClr val="accent4">
                    <a:lumMod val="10000"/>
                  </a:schemeClr>
                </a:solidFill>
                <a:latin typeface="Berlin Sans FB Demi" panose="020E0802020502020306" pitchFamily="34" charset="0"/>
              </a:rPr>
              <a:t>une direct</a:t>
            </a:r>
            <a:r>
              <a:rPr lang="fr-FR" sz="28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rice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514328" y="5035823"/>
            <a:ext cx="2209800" cy="76944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4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+</a:t>
            </a:r>
            <a:r>
              <a:rPr lang="en-US" sz="4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euse</a:t>
            </a:r>
            <a:endParaRPr lang="en-US" sz="4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626100" y="5237163"/>
            <a:ext cx="3273425" cy="52228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2800" b="1" dirty="0">
                <a:solidFill>
                  <a:schemeClr val="accent4">
                    <a:lumMod val="10000"/>
                  </a:schemeClr>
                </a:solidFill>
                <a:latin typeface="Berlin Sans FB Demi" panose="020E0802020502020306" pitchFamily="34" charset="0"/>
              </a:rPr>
              <a:t>une vend</a:t>
            </a:r>
            <a:r>
              <a:rPr lang="fr-FR" sz="28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euse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586336" y="6043935"/>
            <a:ext cx="2209800" cy="76944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4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+</a:t>
            </a:r>
            <a:r>
              <a:rPr lang="en-US" sz="4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ienne</a:t>
            </a:r>
            <a:endParaRPr lang="en-US" sz="4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626100" y="6256338"/>
            <a:ext cx="3338513" cy="52387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2800" b="1" dirty="0">
                <a:solidFill>
                  <a:schemeClr val="accent4">
                    <a:lumMod val="10000"/>
                  </a:schemeClr>
                </a:solidFill>
                <a:latin typeface="Berlin Sans FB Demi" panose="020E0802020502020306" pitchFamily="34" charset="0"/>
              </a:rPr>
              <a:t>une pharmac</a:t>
            </a:r>
            <a:r>
              <a:rPr lang="fr-FR" sz="28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ienne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 nodeType="clickPar">
                      <p:stCondLst>
                        <p:cond delay="indefinite"/>
                      </p:stCondLst>
                      <p:childTnLst>
                        <p:par>
                          <p:cTn id="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 nodeType="clickPar">
                      <p:stCondLst>
                        <p:cond delay="indefinite"/>
                      </p:stCondLst>
                      <p:childTnLst>
                        <p:par>
                          <p:cTn id="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6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2" grpId="0" animBg="1"/>
      <p:bldP spid="14" grpId="0" animBg="1"/>
      <p:bldP spid="16" grpId="0" animBg="1"/>
      <p:bldP spid="18" grpId="0" animBg="1"/>
      <p:bldP spid="20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extBox 1"/>
          <p:cNvSpPr txBox="1">
            <a:spLocks noChangeArrowheads="1"/>
          </p:cNvSpPr>
          <p:nvPr/>
        </p:nvSpPr>
        <p:spPr bwMode="auto">
          <a:xfrm>
            <a:off x="990600" y="333375"/>
            <a:ext cx="45720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fr-FR" altLang="en-US" sz="2800">
                <a:latin typeface="1 Kedzie Lite DNA" pitchFamily="2" charset="0"/>
                <a:sym typeface="Webdings" pitchFamily="18" charset="2"/>
              </a:rPr>
              <a:t> </a:t>
            </a:r>
            <a:r>
              <a:rPr lang="fr-FR" altLang="en-US" sz="2800">
                <a:latin typeface="1 Kedzie Lite DNA" pitchFamily="2" charset="0"/>
              </a:rPr>
              <a:t>Mettez au f</a:t>
            </a:r>
            <a:r>
              <a:rPr lang="fr-FR" altLang="en-US" sz="2800">
                <a:latin typeface="Segoe Print" pitchFamily="2" charset="0"/>
              </a:rPr>
              <a:t>é</a:t>
            </a:r>
            <a:r>
              <a:rPr lang="fr-FR" altLang="en-US" sz="2800">
                <a:latin typeface="1 Kedzie Lite DNA" pitchFamily="2" charset="0"/>
              </a:rPr>
              <a:t>minin 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260475" y="1143000"/>
            <a:ext cx="2519363" cy="523875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2800" b="1" dirty="0">
                <a:solidFill>
                  <a:schemeClr val="accent4">
                    <a:lumMod val="10000"/>
                  </a:schemeClr>
                </a:solidFill>
                <a:latin typeface="Berlin Sans FB Demi" panose="020E0802020502020306" pitchFamily="34" charset="0"/>
              </a:rPr>
              <a:t>un journaliste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60475" y="2149475"/>
            <a:ext cx="2519363" cy="522288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2800" b="1" dirty="0">
                <a:solidFill>
                  <a:schemeClr val="accent4">
                    <a:lumMod val="10000"/>
                  </a:schemeClr>
                </a:solidFill>
                <a:latin typeface="Berlin Sans FB Demi" panose="020E0802020502020306" pitchFamily="34" charset="0"/>
              </a:rPr>
              <a:t>un secrétaire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60475" y="3154363"/>
            <a:ext cx="2519363" cy="523875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2800" b="1" dirty="0">
                <a:solidFill>
                  <a:schemeClr val="accent4">
                    <a:lumMod val="10000"/>
                  </a:schemeClr>
                </a:solidFill>
                <a:latin typeface="Berlin Sans FB Demi" panose="020E0802020502020306" pitchFamily="34" charset="0"/>
              </a:rPr>
              <a:t>un boulanger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60475" y="4160838"/>
            <a:ext cx="2519363" cy="522287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2800" b="1" dirty="0">
                <a:solidFill>
                  <a:schemeClr val="accent4">
                    <a:lumMod val="10000"/>
                  </a:schemeClr>
                </a:solidFill>
                <a:latin typeface="Berlin Sans FB Demi" panose="020E0802020502020306" pitchFamily="34" charset="0"/>
              </a:rPr>
              <a:t>un infirmier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60475" y="5165725"/>
            <a:ext cx="2519363" cy="523875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2800" b="1" dirty="0">
                <a:solidFill>
                  <a:schemeClr val="accent4">
                    <a:lumMod val="10000"/>
                  </a:schemeClr>
                </a:solidFill>
                <a:latin typeface="Berlin Sans FB Demi" panose="020E0802020502020306" pitchFamily="34" charset="0"/>
              </a:rPr>
              <a:t>un coiffeur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260475" y="6172200"/>
            <a:ext cx="2519363" cy="523875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2800" b="1" dirty="0">
                <a:solidFill>
                  <a:schemeClr val="accent4">
                    <a:lumMod val="10000"/>
                  </a:schemeClr>
                </a:solidFill>
                <a:latin typeface="Berlin Sans FB Demi" panose="020E0802020502020306" pitchFamily="34" charset="0"/>
              </a:rPr>
              <a:t>un chanteur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856288" y="1158875"/>
            <a:ext cx="2978150" cy="52387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2800" b="1" dirty="0">
                <a:solidFill>
                  <a:schemeClr val="accent4">
                    <a:lumMod val="10000"/>
                  </a:schemeClr>
                </a:solidFill>
                <a:latin typeface="Berlin Sans FB Demi" panose="020E0802020502020306" pitchFamily="34" charset="0"/>
              </a:rPr>
              <a:t>une journaliste</a:t>
            </a:r>
            <a:endParaRPr lang="fr-FR" sz="2800" b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anose="020E0802020502020306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012704" y="836712"/>
            <a:ext cx="1522041" cy="1015663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6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-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012704" y="1939479"/>
            <a:ext cx="1522041" cy="1015663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6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-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856288" y="2178050"/>
            <a:ext cx="2978150" cy="52387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2800" b="1" dirty="0">
                <a:solidFill>
                  <a:schemeClr val="accent4">
                    <a:lumMod val="10000"/>
                  </a:schemeClr>
                </a:solidFill>
                <a:latin typeface="Berlin Sans FB Demi" panose="020E0802020502020306" pitchFamily="34" charset="0"/>
              </a:rPr>
              <a:t>une secrétaire</a:t>
            </a:r>
            <a:endParaRPr lang="fr-FR" sz="2800" b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anose="020E0802020502020306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707904" y="3019599"/>
            <a:ext cx="2209800" cy="76944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4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+</a:t>
            </a:r>
            <a:r>
              <a:rPr lang="en-US" sz="4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ère</a:t>
            </a:r>
            <a:endParaRPr lang="en-US" sz="4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856288" y="3197225"/>
            <a:ext cx="2978150" cy="52387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2800" b="1" dirty="0">
                <a:solidFill>
                  <a:schemeClr val="accent4">
                    <a:lumMod val="10000"/>
                  </a:schemeClr>
                </a:solidFill>
                <a:latin typeface="Berlin Sans FB Demi" panose="020E0802020502020306" pitchFamily="34" charset="0"/>
              </a:rPr>
              <a:t>une boulang</a:t>
            </a:r>
            <a:r>
              <a:rPr lang="fr-FR" sz="28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ère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685456" y="4027711"/>
            <a:ext cx="2209800" cy="76944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4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+</a:t>
            </a:r>
            <a:r>
              <a:rPr lang="en-US" sz="4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ère</a:t>
            </a:r>
            <a:endParaRPr lang="en-US" sz="4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856288" y="4217988"/>
            <a:ext cx="2978150" cy="52228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2800" b="1" dirty="0">
                <a:solidFill>
                  <a:schemeClr val="accent4">
                    <a:lumMod val="10000"/>
                  </a:schemeClr>
                </a:solidFill>
                <a:latin typeface="Berlin Sans FB Demi" panose="020E0802020502020306" pitchFamily="34" charset="0"/>
              </a:rPr>
              <a:t>une infirm</a:t>
            </a:r>
            <a:r>
              <a:rPr lang="fr-FR" sz="28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ière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635896" y="5035823"/>
            <a:ext cx="2209800" cy="76944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4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+</a:t>
            </a:r>
            <a:r>
              <a:rPr lang="en-US" sz="4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euse</a:t>
            </a:r>
            <a:endParaRPr lang="en-US" sz="4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856288" y="5237163"/>
            <a:ext cx="2978150" cy="52228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2800" b="1" dirty="0">
                <a:solidFill>
                  <a:schemeClr val="accent4">
                    <a:lumMod val="10000"/>
                  </a:schemeClr>
                </a:solidFill>
                <a:latin typeface="Berlin Sans FB Demi" panose="020E0802020502020306" pitchFamily="34" charset="0"/>
              </a:rPr>
              <a:t>une coiff</a:t>
            </a:r>
            <a:r>
              <a:rPr lang="fr-FR" sz="28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euse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707904" y="6043935"/>
            <a:ext cx="2209800" cy="76944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4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+</a:t>
            </a:r>
            <a:r>
              <a:rPr lang="en-US" sz="4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euse</a:t>
            </a:r>
            <a:endParaRPr lang="en-US" sz="4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856288" y="6256338"/>
            <a:ext cx="3036887" cy="52387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2800" b="1" dirty="0">
                <a:solidFill>
                  <a:schemeClr val="accent4">
                    <a:lumMod val="10000"/>
                  </a:schemeClr>
                </a:solidFill>
                <a:latin typeface="Berlin Sans FB Demi" panose="020E0802020502020306" pitchFamily="34" charset="0"/>
              </a:rPr>
              <a:t>une chant</a:t>
            </a:r>
            <a:r>
              <a:rPr lang="fr-FR" sz="28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euse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 nodeType="clickPar">
                      <p:stCondLst>
                        <p:cond delay="indefinite"/>
                      </p:stCondLst>
                      <p:childTnLst>
                        <p:par>
                          <p:cTn id="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 nodeType="clickPar">
                      <p:stCondLst>
                        <p:cond delay="indefinite"/>
                      </p:stCondLst>
                      <p:childTnLst>
                        <p:par>
                          <p:cTn id="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6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2" grpId="0" animBg="1"/>
      <p:bldP spid="14" grpId="0" animBg="1"/>
      <p:bldP spid="16" grpId="0" animBg="1"/>
      <p:bldP spid="18" grpId="0" animBg="1"/>
      <p:bldP spid="20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extBox 3"/>
          <p:cNvSpPr txBox="1">
            <a:spLocks noChangeArrowheads="1"/>
          </p:cNvSpPr>
          <p:nvPr/>
        </p:nvSpPr>
        <p:spPr bwMode="auto">
          <a:xfrm>
            <a:off x="1116013" y="620713"/>
            <a:ext cx="49974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fr-FR" altLang="en-US" sz="2800">
                <a:latin typeface="1 Kedzie Lite DNA" pitchFamily="2" charset="0"/>
                <a:sym typeface="Webdings" pitchFamily="18" charset="2"/>
              </a:rPr>
              <a:t>  </a:t>
            </a:r>
            <a:r>
              <a:rPr lang="fr-FR" altLang="en-US" sz="2800">
                <a:latin typeface="1 Kedzie Lite DNA" pitchFamily="2" charset="0"/>
              </a:rPr>
              <a:t>Qui utilise cela?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4500563" y="1916113"/>
            <a:ext cx="44640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fr-FR" altLang="en-US" sz="2800">
                <a:latin typeface="Andy" pitchFamily="66" charset="0"/>
              </a:rPr>
              <a:t>l’agent de police / le policier</a:t>
            </a:r>
          </a:p>
        </p:txBody>
      </p:sp>
      <p:pic>
        <p:nvPicPr>
          <p:cNvPr id="129026" name="Picture 2" descr="http://files.myopera.com/blacktiger008/albums/4301882/Police_Pistol_4638_1024_76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09725" y="1495425"/>
            <a:ext cx="2520950" cy="188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9028" name="Picture 4" descr="http://shop.plummo.com/images/244/products/ER-380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09725" y="4005263"/>
            <a:ext cx="2386013" cy="234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4500563" y="4489450"/>
            <a:ext cx="44640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fr-FR" altLang="en-US" sz="2800">
                <a:latin typeface="Andy" pitchFamily="66" charset="0"/>
              </a:rPr>
              <a:t>le caissier / la caissière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29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29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extBox 3"/>
          <p:cNvSpPr txBox="1">
            <a:spLocks noChangeArrowheads="1"/>
          </p:cNvSpPr>
          <p:nvPr/>
        </p:nvSpPr>
        <p:spPr bwMode="auto">
          <a:xfrm>
            <a:off x="1116013" y="620713"/>
            <a:ext cx="49974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fr-FR" altLang="en-US" sz="2800">
                <a:latin typeface="1 Kedzie Lite DNA" pitchFamily="2" charset="0"/>
                <a:sym typeface="Webdings" pitchFamily="18" charset="2"/>
              </a:rPr>
              <a:t>  </a:t>
            </a:r>
            <a:r>
              <a:rPr lang="fr-FR" altLang="en-US" sz="2800">
                <a:latin typeface="1 Kedzie Lite DNA" pitchFamily="2" charset="0"/>
              </a:rPr>
              <a:t>Qui utilise cela?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4500563" y="1916113"/>
            <a:ext cx="44640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fr-FR" altLang="en-US" sz="2800">
                <a:latin typeface="Andy" pitchFamily="66" charset="0"/>
              </a:rPr>
              <a:t>le coiffeur / la coiffeuse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4500563" y="4849813"/>
            <a:ext cx="44640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fr-FR" altLang="en-US" sz="2800">
                <a:latin typeface="Andy" pitchFamily="66" charset="0"/>
              </a:rPr>
              <a:t>le dentiste</a:t>
            </a:r>
          </a:p>
        </p:txBody>
      </p:sp>
      <p:pic>
        <p:nvPicPr>
          <p:cNvPr id="130050" name="Picture 2" descr="http://www.visbeauty.com/english/image%5C../buy2buyupfile/200811711334976391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47850" y="1246188"/>
            <a:ext cx="2232025" cy="240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0052" name="Picture 4" descr="http://storage3d.com/storage/2010.12/1856d8e7b7eaa8851cb6d39a4739bc9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47813" y="3698875"/>
            <a:ext cx="3095625" cy="30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0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30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035050" y="811213"/>
            <a:ext cx="3529013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fr-FR" sz="4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Brush Dom Regular" panose="020B7200000000000000" pitchFamily="34" charset="0"/>
              </a:rPr>
              <a:t>le commerçant</a:t>
            </a:r>
            <a:endParaRPr lang="fr-FR" sz="4000" dirty="0">
              <a:solidFill>
                <a:schemeClr val="tx1">
                  <a:lumMod val="85000"/>
                  <a:lumOff val="15000"/>
                </a:schemeClr>
              </a:solidFill>
              <a:latin typeface="Brush Dom Regular" panose="020B7200000000000000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4922838" y="692150"/>
            <a:ext cx="3897312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pPr eaLnBrk="1" hangingPunct="1">
              <a:defRPr/>
            </a:pPr>
            <a:r>
              <a:rPr lang="fr-FR" sz="40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Brush Dom Regular" panose="020B7200000000000000" pitchFamily="34" charset="0"/>
              </a:rPr>
              <a:t>la commerçant</a:t>
            </a:r>
            <a:r>
              <a:rPr lang="fr-FR" sz="4000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Dom Regular" panose="020B7200000000000000" pitchFamily="34" charset="0"/>
              </a:rPr>
              <a:t>e</a:t>
            </a:r>
            <a:r>
              <a:rPr lang="fr-FR" sz="40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Brush Dom Regular" panose="020B7200000000000000" pitchFamily="34" charset="0"/>
              </a:rPr>
              <a:t> </a:t>
            </a:r>
          </a:p>
        </p:txBody>
      </p:sp>
      <p:pic>
        <p:nvPicPr>
          <p:cNvPr id="8196" name="Picture 2" descr="http://business.lesechos.fr/images/2013/10/07/26590_7806_commercant-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446" r="2731"/>
          <a:stretch>
            <a:fillRect/>
          </a:stretch>
        </p:blipFill>
        <p:spPr bwMode="auto">
          <a:xfrm>
            <a:off x="1258888" y="2492375"/>
            <a:ext cx="7512050" cy="3649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extBox 3"/>
          <p:cNvSpPr txBox="1">
            <a:spLocks noChangeArrowheads="1"/>
          </p:cNvSpPr>
          <p:nvPr/>
        </p:nvSpPr>
        <p:spPr bwMode="auto">
          <a:xfrm>
            <a:off x="1116013" y="620713"/>
            <a:ext cx="49974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fr-FR" altLang="en-US" sz="2800">
                <a:latin typeface="1 Kedzie Lite DNA" pitchFamily="2" charset="0"/>
                <a:sym typeface="Webdings" pitchFamily="18" charset="2"/>
              </a:rPr>
              <a:t>  </a:t>
            </a:r>
            <a:r>
              <a:rPr lang="fr-FR" altLang="en-US" sz="2800">
                <a:latin typeface="1 Kedzie Lite DNA" pitchFamily="2" charset="0"/>
              </a:rPr>
              <a:t>Qui utilise cela?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4500563" y="1916113"/>
            <a:ext cx="44640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fr-FR" altLang="en-US" sz="2800">
                <a:latin typeface="Andy" pitchFamily="66" charset="0"/>
              </a:rPr>
              <a:t>le cuisinier / la cuisinière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4500563" y="4849813"/>
            <a:ext cx="44640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fr-FR" altLang="en-US" sz="2800">
                <a:latin typeface="Andy" pitchFamily="66" charset="0"/>
              </a:rPr>
              <a:t>le professeur</a:t>
            </a:r>
          </a:p>
        </p:txBody>
      </p:sp>
      <p:pic>
        <p:nvPicPr>
          <p:cNvPr id="131074" name="Picture 2" descr="https://encrypted-tbn2.gstatic.com/images?q=tbn:ANd9GcQn2h5cAOLOsAxaevE0UF2mnR8GE0k_KGQL2EEZ6jcrLbjsXml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95513" y="1268413"/>
            <a:ext cx="1812925" cy="270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1076" name="Picture 4" descr="http://www.presselite.com/iphone/myblackboard/images/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89100" y="4403725"/>
            <a:ext cx="2741613" cy="205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31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1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1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1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extBox 3"/>
          <p:cNvSpPr txBox="1">
            <a:spLocks noChangeArrowheads="1"/>
          </p:cNvSpPr>
          <p:nvPr/>
        </p:nvSpPr>
        <p:spPr bwMode="auto">
          <a:xfrm>
            <a:off x="1116013" y="620713"/>
            <a:ext cx="49974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fr-FR" altLang="en-US" sz="2800">
                <a:latin typeface="1 Kedzie Lite DNA" pitchFamily="2" charset="0"/>
                <a:sym typeface="Webdings" pitchFamily="18" charset="2"/>
              </a:rPr>
              <a:t>  </a:t>
            </a:r>
            <a:r>
              <a:rPr lang="fr-FR" altLang="en-US" sz="2800">
                <a:latin typeface="1 Kedzie Lite DNA" pitchFamily="2" charset="0"/>
              </a:rPr>
              <a:t>Qui utilise cela?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4500563" y="1916113"/>
            <a:ext cx="44640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fr-FR" altLang="en-US" sz="2800">
                <a:latin typeface="Andy" pitchFamily="66" charset="0"/>
              </a:rPr>
              <a:t>le directeur / la directrice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4500563" y="4849813"/>
            <a:ext cx="44640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fr-FR" altLang="en-US" sz="2800">
                <a:latin typeface="Andy" pitchFamily="66" charset="0"/>
              </a:rPr>
              <a:t>le maçon </a:t>
            </a:r>
          </a:p>
        </p:txBody>
      </p:sp>
      <p:pic>
        <p:nvPicPr>
          <p:cNvPr id="7" name="Picture 2" descr="C:\Users\Anna\AppData\Local\Microsoft\Windows\Temporary Internet Files\Content.IE5\JTI5KRB4\MPj03992770000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97025" y="1412875"/>
            <a:ext cx="2833688" cy="226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2098" name="Picture 2" descr="http://image.made-in-china.com/2f0j00cebarPoCrFkZ/Concrete-Mixer-TDCM175-6DA-B-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288" t="-430" r="11646" b="7890"/>
          <a:stretch>
            <a:fillRect/>
          </a:stretch>
        </p:blipFill>
        <p:spPr bwMode="auto">
          <a:xfrm>
            <a:off x="1749425" y="4291013"/>
            <a:ext cx="2528888" cy="216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2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2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2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209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20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209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20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209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20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209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209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extBox 3"/>
          <p:cNvSpPr txBox="1">
            <a:spLocks noChangeArrowheads="1"/>
          </p:cNvSpPr>
          <p:nvPr/>
        </p:nvSpPr>
        <p:spPr bwMode="auto">
          <a:xfrm>
            <a:off x="1116013" y="620713"/>
            <a:ext cx="49974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fr-FR" altLang="en-US" sz="2800">
                <a:latin typeface="1 Kedzie Lite DNA" pitchFamily="2" charset="0"/>
                <a:sym typeface="Webdings" pitchFamily="18" charset="2"/>
              </a:rPr>
              <a:t>  </a:t>
            </a:r>
            <a:r>
              <a:rPr lang="fr-FR" altLang="en-US" sz="2800">
                <a:latin typeface="1 Kedzie Lite DNA" pitchFamily="2" charset="0"/>
              </a:rPr>
              <a:t>Trouvez l’intrus</a:t>
            </a:r>
          </a:p>
        </p:txBody>
      </p:sp>
      <p:pic>
        <p:nvPicPr>
          <p:cNvPr id="133124" name="Picture 4" descr="http://www.remingtonproducts.com/%7E/media/Images/Remington/WomensProducts/HairCare/HairDryers/d3710prd2.ashx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80288" y="1655763"/>
            <a:ext cx="1368425" cy="1368425"/>
          </a:xfrm>
          <a:prstGeom prst="rect">
            <a:avLst/>
          </a:prstGeom>
          <a:solidFill>
            <a:srgbClr val="FFFFB7"/>
          </a:solidFill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33126" name="Picture 6" descr="http://www.coolblades.co.uk/images/W/coolblades-squ-hair-brush-43mm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07075" y="1655763"/>
            <a:ext cx="1397000" cy="1368425"/>
          </a:xfrm>
          <a:prstGeom prst="rect">
            <a:avLst/>
          </a:prstGeom>
          <a:solidFill>
            <a:srgbClr val="FFFFB7"/>
          </a:solidFill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33128" name="Picture 8" descr="http://i00.i.aliimg.com/wsphoto/v0/806465954/1-Set-of-4pcs-font-b-Hair-b-font-font-b-Dye-b-font-Colouring-fon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550" y="1649413"/>
            <a:ext cx="1439863" cy="137477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3130" name="Picture 10" descr="http://images.fineartamerica.com/images-medium-large/hair-scissors-and-comb-blink-images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477" r="4556"/>
          <a:stretch>
            <a:fillRect/>
          </a:stretch>
        </p:blipFill>
        <p:spPr bwMode="auto">
          <a:xfrm>
            <a:off x="2584450" y="1655763"/>
            <a:ext cx="1360488" cy="136842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3132" name="Picture 12" descr="https://encrypted-tbn3.gstatic.com/images?q=tbn:ANd9GcSpzJRtfiUzxXB9rOtManjuTwANphCVb_aDyXG9qAxC6NZvJt1PXw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24325" y="1633538"/>
            <a:ext cx="1492250" cy="139065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476375" y="3059113"/>
            <a:ext cx="3587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fr-FR" altLang="en-US" b="1">
                <a:latin typeface="Arial" charset="0"/>
              </a:rPr>
              <a:t>A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3059113" y="3059113"/>
            <a:ext cx="3603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fr-FR" altLang="en-US" b="1">
                <a:latin typeface="Arial" charset="0"/>
              </a:rPr>
              <a:t>B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4643438" y="3068638"/>
            <a:ext cx="3603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fr-FR" altLang="en-US" b="1">
                <a:latin typeface="Arial" charset="0"/>
              </a:rPr>
              <a:t>C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6372225" y="3068638"/>
            <a:ext cx="3603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fr-FR" altLang="en-US" b="1">
                <a:latin typeface="Arial" charset="0"/>
              </a:rPr>
              <a:t>D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7956550" y="3068638"/>
            <a:ext cx="3603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fr-FR" altLang="en-US" b="1">
                <a:latin typeface="Arial" charset="0"/>
              </a:rPr>
              <a:t>E</a:t>
            </a: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1476375" y="5732463"/>
            <a:ext cx="3587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fr-FR" altLang="en-US" b="1">
                <a:latin typeface="Arial" charset="0"/>
              </a:rPr>
              <a:t>A</a:t>
            </a: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3059113" y="5732463"/>
            <a:ext cx="3603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fr-FR" altLang="en-US" b="1">
                <a:latin typeface="Arial" charset="0"/>
              </a:rPr>
              <a:t>B</a:t>
            </a: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4643438" y="5741988"/>
            <a:ext cx="3603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fr-FR" altLang="en-US" b="1">
                <a:latin typeface="Arial" charset="0"/>
              </a:rPr>
              <a:t>C</a:t>
            </a: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6443663" y="5741988"/>
            <a:ext cx="3603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fr-FR" altLang="en-US" b="1">
                <a:latin typeface="Arial" charset="0"/>
              </a:rPr>
              <a:t>D</a:t>
            </a: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8027988" y="5741988"/>
            <a:ext cx="3603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fr-FR" altLang="en-US" b="1">
                <a:latin typeface="Arial" charset="0"/>
              </a:rPr>
              <a:t>E</a:t>
            </a:r>
          </a:p>
        </p:txBody>
      </p:sp>
      <p:pic>
        <p:nvPicPr>
          <p:cNvPr id="133136" name="Picture 16" descr="http://robertstevenson.files.wordpress.com/2010/05/wok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0040" b="14661"/>
          <a:stretch>
            <a:fillRect/>
          </a:stretch>
        </p:blipFill>
        <p:spPr bwMode="auto">
          <a:xfrm>
            <a:off x="7524750" y="4264025"/>
            <a:ext cx="1460500" cy="13970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3138" name="Picture 18" descr="http://www.mmurc.org.uk/Cooker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32475" y="4264025"/>
            <a:ext cx="1573213" cy="13970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3142" name="Picture 22" descr="http://www.leopardantiques.com/object/image/download/1024/Art%20Deco%20Silver%20Soup%20Ladle_Bowl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89388" y="4264025"/>
            <a:ext cx="1724025" cy="13970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3144" name="Picture 24" descr="http://nastyswap.files.wordpress.com/2011/04/roller_microfibre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01913" y="4264025"/>
            <a:ext cx="1268412" cy="13970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3148" name="Picture 28" descr="http://www.artofpewter.com/400X400/0095401b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06475" y="4264025"/>
            <a:ext cx="1477963" cy="13970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3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3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3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3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3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3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3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3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3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3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33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3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33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33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3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2000"/>
                                        <p:tgtEl>
                                          <p:spTgt spid="1331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2000"/>
                                        <p:tgtEl>
                                          <p:spTgt spid="1331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/>
                                        <p:tgtEl>
                                          <p:spTgt spid="133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/>
                                        <p:tgtEl>
                                          <p:spTgt spid="133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3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33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33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33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33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33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33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 nodeType="clickPar">
                      <p:stCondLst>
                        <p:cond delay="indefinite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133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133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33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 nodeType="clickPar">
                      <p:stCondLst>
                        <p:cond delay="indefinite"/>
                      </p:stCondLst>
                      <p:childTnLst>
                        <p:par>
                          <p:cTn id="1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133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133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33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 nodeType="clickPar">
                      <p:stCondLst>
                        <p:cond delay="indefinite"/>
                      </p:stCondLst>
                      <p:childTnLst>
                        <p:par>
                          <p:cTn id="1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133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133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133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 nodeType="clickPar">
                      <p:stCondLst>
                        <p:cond delay="indefinite"/>
                      </p:stCondLst>
                      <p:childTnLst>
                        <p:par>
                          <p:cTn id="1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9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2000"/>
                                        <p:tgtEl>
                                          <p:spTgt spid="1331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2000"/>
                                        <p:tgtEl>
                                          <p:spTgt spid="1331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2000"/>
                                        <p:tgtEl>
                                          <p:spTgt spid="133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2000"/>
                                        <p:tgtEl>
                                          <p:spTgt spid="133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3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3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/>
      <p:bldP spid="15" grpId="0"/>
      <p:bldP spid="15" grpId="1"/>
      <p:bldP spid="16" grpId="0"/>
      <p:bldP spid="17" grpId="0"/>
      <p:bldP spid="18" grpId="0"/>
      <p:bldP spid="19" grpId="0"/>
      <p:bldP spid="19" grpId="1"/>
      <p:bldP spid="20" grpId="0"/>
      <p:bldP spid="21" grpId="0"/>
      <p:bldP spid="22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oup 2"/>
          <p:cNvGraphicFramePr>
            <a:graphicFrameLocks noGrp="1"/>
          </p:cNvGraphicFramePr>
          <p:nvPr/>
        </p:nvGraphicFramePr>
        <p:xfrm>
          <a:off x="1333500" y="762000"/>
          <a:ext cx="4164012" cy="5913439"/>
        </p:xfrm>
        <a:graphic>
          <a:graphicData uri="http://schemas.openxmlformats.org/drawingml/2006/table">
            <a:tbl>
              <a:tblPr/>
              <a:tblGrid>
                <a:gridCol w="415925"/>
                <a:gridCol w="415925"/>
                <a:gridCol w="415925"/>
                <a:gridCol w="415925"/>
                <a:gridCol w="420688"/>
                <a:gridCol w="415925"/>
                <a:gridCol w="415925"/>
                <a:gridCol w="415925"/>
                <a:gridCol w="415925"/>
                <a:gridCol w="415924"/>
              </a:tblGrid>
              <a:tr h="844777"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s-ES" sz="4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1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nsolas" pitchFamily="49" charset="0"/>
                          <a:cs typeface="Consolas" pitchFamily="49" charset="0"/>
                        </a:rPr>
                        <a:t>P</a:t>
                      </a:r>
                    </a:p>
                  </a:txBody>
                  <a:tcPr marL="90000" marR="90000" marT="194417" marB="468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s-ES" sz="4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1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nsolas" pitchFamily="49" charset="0"/>
                          <a:cs typeface="Consolas" pitchFamily="49" charset="0"/>
                        </a:rPr>
                        <a:t>R</a:t>
                      </a:r>
                    </a:p>
                  </a:txBody>
                  <a:tcPr marL="90000" marR="90000" marT="194417" marB="46804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s-ES" sz="4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1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nsolas" pitchFamily="49" charset="0"/>
                          <a:cs typeface="Consolas" pitchFamily="49" charset="0"/>
                        </a:rPr>
                        <a:t>O</a:t>
                      </a:r>
                    </a:p>
                  </a:txBody>
                  <a:tcPr marL="90000" marR="90000" marT="194417" marB="46804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s-ES" sz="4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1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nsolas" pitchFamily="49" charset="0"/>
                          <a:cs typeface="Consolas" pitchFamily="49" charset="0"/>
                        </a:rPr>
                        <a:t>F</a:t>
                      </a:r>
                    </a:p>
                  </a:txBody>
                  <a:tcPr marL="90000" marR="90000" marT="194417" marB="46804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s-ES" sz="4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1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nsolas" pitchFamily="49" charset="0"/>
                          <a:cs typeface="Consolas" pitchFamily="49" charset="0"/>
                        </a:rPr>
                        <a:t>E</a:t>
                      </a:r>
                    </a:p>
                  </a:txBody>
                  <a:tcPr marL="90000" marR="90000" marT="194417" marB="46804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s-ES" sz="4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1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nsolas" pitchFamily="49" charset="0"/>
                          <a:cs typeface="Consolas" pitchFamily="49" charset="0"/>
                        </a:rPr>
                        <a:t>S</a:t>
                      </a:r>
                    </a:p>
                  </a:txBody>
                  <a:tcPr marL="90000" marR="90000" marT="194417" marB="46804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s-ES" sz="4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1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nsolas" pitchFamily="49" charset="0"/>
                          <a:cs typeface="Consolas" pitchFamily="49" charset="0"/>
                        </a:rPr>
                        <a:t>S</a:t>
                      </a:r>
                    </a:p>
                  </a:txBody>
                  <a:tcPr marL="90000" marR="90000" marT="194417" marB="46804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s-ES" sz="4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1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nsolas" pitchFamily="49" charset="0"/>
                          <a:cs typeface="Consolas" pitchFamily="49" charset="0"/>
                        </a:rPr>
                        <a:t>E</a:t>
                      </a:r>
                    </a:p>
                  </a:txBody>
                  <a:tcPr marL="90000" marR="90000" marT="194417" marB="46804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s-ES" sz="4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1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nsolas" pitchFamily="49" charset="0"/>
                          <a:cs typeface="Consolas" pitchFamily="49" charset="0"/>
                        </a:rPr>
                        <a:t>U</a:t>
                      </a:r>
                    </a:p>
                  </a:txBody>
                  <a:tcPr marL="90000" marR="90000" marT="194417" marB="46804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s-ES" sz="4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1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nsolas" pitchFamily="49" charset="0"/>
                          <a:cs typeface="Consolas" pitchFamily="49" charset="0"/>
                        </a:rPr>
                        <a:t>R</a:t>
                      </a:r>
                    </a:p>
                  </a:txBody>
                  <a:tcPr marL="90000" marR="90000" marT="194417" marB="46804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D"/>
                    </a:solidFill>
                  </a:tcPr>
                </a:tc>
              </a:tr>
              <a:tr h="844777"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s-ES" sz="4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1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nsolas" pitchFamily="49" charset="0"/>
                          <a:cs typeface="Consolas" pitchFamily="49" charset="0"/>
                        </a:rPr>
                        <a:t>R</a:t>
                      </a:r>
                    </a:p>
                  </a:txBody>
                  <a:tcPr marL="90000" marR="90000" marT="194417" marB="468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s-ES" sz="4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1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nsolas" pitchFamily="49" charset="0"/>
                          <a:cs typeface="Consolas" pitchFamily="49" charset="0"/>
                        </a:rPr>
                        <a:t>E</a:t>
                      </a:r>
                    </a:p>
                  </a:txBody>
                  <a:tcPr marL="90000" marR="90000" marT="194417" marB="4680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s-ES" sz="4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1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nsolas" pitchFamily="49" charset="0"/>
                          <a:cs typeface="Consolas" pitchFamily="49" charset="0"/>
                        </a:rPr>
                        <a:t>I</a:t>
                      </a:r>
                    </a:p>
                  </a:txBody>
                  <a:tcPr marL="90000" marR="90000" marT="194417" marB="4680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s-ES" sz="4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1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nsolas" pitchFamily="49" charset="0"/>
                          <a:cs typeface="Consolas" pitchFamily="49" charset="0"/>
                        </a:rPr>
                        <a:t>N</a:t>
                      </a:r>
                    </a:p>
                  </a:txBody>
                  <a:tcPr marL="90000" marR="90000" marT="194417" marB="4680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s-ES" sz="4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1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nsolas" pitchFamily="49" charset="0"/>
                          <a:cs typeface="Consolas" pitchFamily="49" charset="0"/>
                        </a:rPr>
                        <a:t>I</a:t>
                      </a:r>
                    </a:p>
                  </a:txBody>
                  <a:tcPr marL="90000" marR="90000" marT="194417" marB="4680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s-ES" sz="4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1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nsolas" pitchFamily="49" charset="0"/>
                          <a:cs typeface="Consolas" pitchFamily="49" charset="0"/>
                        </a:rPr>
                        <a:t>S</a:t>
                      </a:r>
                    </a:p>
                  </a:txBody>
                  <a:tcPr marL="90000" marR="90000" marT="194417" marB="4680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s-ES" sz="4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1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nsolas" pitchFamily="49" charset="0"/>
                          <a:cs typeface="Consolas" pitchFamily="49" charset="0"/>
                        </a:rPr>
                        <a:t>I</a:t>
                      </a:r>
                    </a:p>
                  </a:txBody>
                  <a:tcPr marL="90000" marR="90000" marT="194417" marB="4680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s-ES" sz="4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1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nsolas" pitchFamily="49" charset="0"/>
                          <a:cs typeface="Consolas" pitchFamily="49" charset="0"/>
                        </a:rPr>
                        <a:t>U</a:t>
                      </a:r>
                    </a:p>
                  </a:txBody>
                  <a:tcPr marL="90000" marR="90000" marT="194417" marB="4680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s-ES" sz="4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1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nsolas" pitchFamily="49" charset="0"/>
                          <a:cs typeface="Consolas" pitchFamily="49" charset="0"/>
                        </a:rPr>
                        <a:t>C</a:t>
                      </a:r>
                    </a:p>
                  </a:txBody>
                  <a:tcPr marL="90000" marR="90000" marT="194417" marB="4680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s-ES" sz="4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1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nsolas" pitchFamily="49" charset="0"/>
                          <a:cs typeface="Consolas" pitchFamily="49" charset="0"/>
                        </a:rPr>
                        <a:t>D</a:t>
                      </a:r>
                    </a:p>
                  </a:txBody>
                  <a:tcPr marL="90000" marR="90000" marT="194417" marB="46804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D"/>
                    </a:solidFill>
                  </a:tcPr>
                </a:tc>
              </a:tr>
              <a:tr h="844777"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s-ES" sz="4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1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nsolas" pitchFamily="49" charset="0"/>
                          <a:cs typeface="Consolas" pitchFamily="49" charset="0"/>
                        </a:rPr>
                        <a:t>F</a:t>
                      </a:r>
                    </a:p>
                  </a:txBody>
                  <a:tcPr marL="90000" marR="90000" marT="194417" marB="468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s-ES" sz="4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1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nsolas" pitchFamily="49" charset="0"/>
                          <a:cs typeface="Consolas" pitchFamily="49" charset="0"/>
                        </a:rPr>
                        <a:t>I</a:t>
                      </a:r>
                    </a:p>
                  </a:txBody>
                  <a:tcPr marL="90000" marR="90000" marT="194417" marB="4680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s-ES" sz="4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1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nsolas" pitchFamily="49" charset="0"/>
                          <a:cs typeface="Consolas" pitchFamily="49" charset="0"/>
                        </a:rPr>
                        <a:t>R</a:t>
                      </a:r>
                    </a:p>
                  </a:txBody>
                  <a:tcPr marL="90000" marR="90000" marT="194417" marB="4680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s-ES" sz="4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1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nsolas" pitchFamily="49" charset="0"/>
                          <a:cs typeface="Consolas" pitchFamily="49" charset="0"/>
                        </a:rPr>
                        <a:t>D</a:t>
                      </a:r>
                    </a:p>
                  </a:txBody>
                  <a:tcPr marL="90000" marR="90000" marT="194417" marB="4680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s-ES" sz="4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1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nsolas" pitchFamily="49" charset="0"/>
                          <a:cs typeface="Consolas" pitchFamily="49" charset="0"/>
                        </a:rPr>
                        <a:t>A</a:t>
                      </a:r>
                    </a:p>
                  </a:txBody>
                  <a:tcPr marL="90000" marR="90000" marT="194417" marB="4680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s-ES" sz="4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1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nsolas" pitchFamily="49" charset="0"/>
                          <a:cs typeface="Consolas" pitchFamily="49" charset="0"/>
                        </a:rPr>
                        <a:t>E</a:t>
                      </a:r>
                    </a:p>
                  </a:txBody>
                  <a:tcPr marL="90000" marR="90000" marT="194417" marB="4680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s-ES" sz="4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1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nsolas" pitchFamily="49" charset="0"/>
                          <a:cs typeface="Consolas" pitchFamily="49" charset="0"/>
                        </a:rPr>
                        <a:t>M</a:t>
                      </a:r>
                    </a:p>
                  </a:txBody>
                  <a:tcPr marL="90000" marR="90000" marT="194417" marB="4680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s-ES" sz="4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1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nsolas" pitchFamily="49" charset="0"/>
                          <a:cs typeface="Consolas" pitchFamily="49" charset="0"/>
                        </a:rPr>
                        <a:t>T</a:t>
                      </a:r>
                    </a:p>
                  </a:txBody>
                  <a:tcPr marL="90000" marR="90000" marT="194417" marB="4680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s-ES" sz="4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1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nsolas" pitchFamily="49" charset="0"/>
                          <a:cs typeface="Consolas" pitchFamily="49" charset="0"/>
                        </a:rPr>
                        <a:t>V</a:t>
                      </a:r>
                    </a:p>
                  </a:txBody>
                  <a:tcPr marL="90000" marR="90000" marT="194417" marB="4680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s-ES" sz="4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1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nsolas" pitchFamily="49" charset="0"/>
                          <a:cs typeface="Consolas" pitchFamily="49" charset="0"/>
                        </a:rPr>
                        <a:t>A</a:t>
                      </a:r>
                    </a:p>
                  </a:txBody>
                  <a:tcPr marL="90000" marR="90000" marT="194417" marB="46804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D"/>
                    </a:solidFill>
                  </a:tcPr>
                </a:tc>
              </a:tr>
              <a:tr h="844777"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s-ES" sz="4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1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nsolas" pitchFamily="49" charset="0"/>
                          <a:cs typeface="Consolas" pitchFamily="49" charset="0"/>
                        </a:rPr>
                        <a:t>E</a:t>
                      </a:r>
                    </a:p>
                  </a:txBody>
                  <a:tcPr marL="90000" marR="90000" marT="194417" marB="468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s-ES" sz="4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1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nsolas" pitchFamily="49" charset="0"/>
                          <a:cs typeface="Consolas" pitchFamily="49" charset="0"/>
                        </a:rPr>
                        <a:t>P</a:t>
                      </a:r>
                    </a:p>
                  </a:txBody>
                  <a:tcPr marL="90000" marR="90000" marT="194417" marB="4680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s-ES" sz="4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1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nsolas" pitchFamily="49" charset="0"/>
                          <a:cs typeface="Consolas" pitchFamily="49" charset="0"/>
                        </a:rPr>
                        <a:t>A</a:t>
                      </a:r>
                    </a:p>
                  </a:txBody>
                  <a:tcPr marL="90000" marR="90000" marT="194417" marB="4680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s-ES" sz="4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1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nsolas" pitchFamily="49" charset="0"/>
                          <a:cs typeface="Consolas" pitchFamily="49" charset="0"/>
                        </a:rPr>
                        <a:t>T</a:t>
                      </a:r>
                    </a:p>
                  </a:txBody>
                  <a:tcPr marL="90000" marR="90000" marT="194417" marB="4680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s-ES" sz="4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1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nsolas" pitchFamily="49" charset="0"/>
                          <a:cs typeface="Consolas" pitchFamily="49" charset="0"/>
                        </a:rPr>
                        <a:t>S</a:t>
                      </a:r>
                    </a:p>
                  </a:txBody>
                  <a:tcPr marL="90000" marR="90000" marT="194417" marB="4680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s-ES" sz="4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1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nsolas" pitchFamily="49" charset="0"/>
                          <a:cs typeface="Consolas" pitchFamily="49" charset="0"/>
                        </a:rPr>
                        <a:t>O</a:t>
                      </a:r>
                    </a:p>
                  </a:txBody>
                  <a:tcPr marL="90000" marR="90000" marT="194417" marB="4680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s-ES" sz="4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1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nsolas" pitchFamily="49" charset="0"/>
                          <a:cs typeface="Consolas" pitchFamily="49" charset="0"/>
                        </a:rPr>
                        <a:t>C</a:t>
                      </a:r>
                    </a:p>
                  </a:txBody>
                  <a:tcPr marL="90000" marR="90000" marT="194417" marB="4680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s-ES" sz="4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1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nsolas" pitchFamily="49" charset="0"/>
                          <a:cs typeface="Consolas" pitchFamily="49" charset="0"/>
                        </a:rPr>
                        <a:t>H</a:t>
                      </a:r>
                    </a:p>
                  </a:txBody>
                  <a:tcPr marL="90000" marR="90000" marT="194417" marB="4680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s-ES" sz="4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1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nsolas" pitchFamily="49" charset="0"/>
                          <a:cs typeface="Consolas" pitchFamily="49" charset="0"/>
                        </a:rPr>
                        <a:t>G</a:t>
                      </a:r>
                    </a:p>
                  </a:txBody>
                  <a:tcPr marL="90000" marR="90000" marT="194417" marB="4680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s-ES" sz="4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1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nsolas" pitchFamily="49" charset="0"/>
                          <a:cs typeface="Consolas" pitchFamily="49" charset="0"/>
                        </a:rPr>
                        <a:t>H</a:t>
                      </a:r>
                    </a:p>
                  </a:txBody>
                  <a:tcPr marL="90000" marR="90000" marT="194417" marB="46804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D"/>
                    </a:solidFill>
                  </a:tcPr>
                </a:tc>
              </a:tr>
              <a:tr h="844777"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s-ES" sz="4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1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nsolas" pitchFamily="49" charset="0"/>
                          <a:cs typeface="Consolas" pitchFamily="49" charset="0"/>
                        </a:rPr>
                        <a:t>R</a:t>
                      </a:r>
                    </a:p>
                  </a:txBody>
                  <a:tcPr marL="90000" marR="90000" marT="194417" marB="468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s-ES" sz="4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1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nsolas" pitchFamily="49" charset="0"/>
                          <a:cs typeface="Consolas" pitchFamily="49" charset="0"/>
                        </a:rPr>
                        <a:t>M</a:t>
                      </a:r>
                    </a:p>
                  </a:txBody>
                  <a:tcPr marL="90000" marR="90000" marT="194417" marB="4680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s-ES" sz="4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1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nsolas" pitchFamily="49" charset="0"/>
                          <a:cs typeface="Consolas" pitchFamily="49" charset="0"/>
                        </a:rPr>
                        <a:t>E</a:t>
                      </a:r>
                    </a:p>
                  </a:txBody>
                  <a:tcPr marL="90000" marR="90000" marT="194417" marB="4680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s-ES" sz="4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1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nsolas" pitchFamily="49" charset="0"/>
                          <a:cs typeface="Consolas" pitchFamily="49" charset="0"/>
                        </a:rPr>
                        <a:t>D</a:t>
                      </a:r>
                    </a:p>
                  </a:txBody>
                  <a:tcPr marL="90000" marR="90000" marT="194417" marB="4680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s-ES" sz="4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1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nsolas" pitchFamily="49" charset="0"/>
                          <a:cs typeface="Consolas" pitchFamily="49" charset="0"/>
                        </a:rPr>
                        <a:t>E</a:t>
                      </a:r>
                    </a:p>
                  </a:txBody>
                  <a:tcPr marL="90000" marR="90000" marT="194417" marB="4680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s-ES" sz="4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1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nsolas" pitchFamily="49" charset="0"/>
                          <a:cs typeface="Consolas" pitchFamily="49" charset="0"/>
                        </a:rPr>
                        <a:t>C</a:t>
                      </a:r>
                    </a:p>
                  </a:txBody>
                  <a:tcPr marL="90000" marR="90000" marT="194417" marB="4680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s-ES" sz="4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1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nsolas" pitchFamily="49" charset="0"/>
                          <a:cs typeface="Consolas" pitchFamily="49" charset="0"/>
                        </a:rPr>
                        <a:t>I</a:t>
                      </a:r>
                    </a:p>
                  </a:txBody>
                  <a:tcPr marL="90000" marR="90000" marT="194417" marB="4680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s-ES" sz="4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1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nsolas" pitchFamily="49" charset="0"/>
                          <a:cs typeface="Consolas" pitchFamily="49" charset="0"/>
                        </a:rPr>
                        <a:t>N</a:t>
                      </a:r>
                    </a:p>
                  </a:txBody>
                  <a:tcPr marL="90000" marR="90000" marT="194417" marB="4680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s-ES" sz="4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1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nsolas" pitchFamily="49" charset="0"/>
                          <a:cs typeface="Consolas" pitchFamily="49" charset="0"/>
                        </a:rPr>
                        <a:t>C</a:t>
                      </a:r>
                    </a:p>
                  </a:txBody>
                  <a:tcPr marL="90000" marR="90000" marT="194417" marB="4680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s-ES" sz="4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1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nsolas" pitchFamily="49" charset="0"/>
                          <a:cs typeface="Consolas" pitchFamily="49" charset="0"/>
                        </a:rPr>
                        <a:t>E</a:t>
                      </a:r>
                    </a:p>
                  </a:txBody>
                  <a:tcPr marL="90000" marR="90000" marT="194417" marB="46804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D"/>
                    </a:solidFill>
                  </a:tcPr>
                </a:tc>
              </a:tr>
              <a:tr h="844777"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s-ES" sz="4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1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nsolas" pitchFamily="49" charset="0"/>
                          <a:cs typeface="Consolas" pitchFamily="49" charset="0"/>
                        </a:rPr>
                        <a:t>B</a:t>
                      </a:r>
                    </a:p>
                  </a:txBody>
                  <a:tcPr marL="90000" marR="90000" marT="194417" marB="468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s-ES" sz="4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1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nsolas" pitchFamily="49" charset="0"/>
                          <a:cs typeface="Consolas" pitchFamily="49" charset="0"/>
                        </a:rPr>
                        <a:t>O</a:t>
                      </a:r>
                    </a:p>
                  </a:txBody>
                  <a:tcPr marL="90000" marR="90000" marT="194417" marB="4680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s-ES" sz="4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1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nsolas" pitchFamily="49" charset="0"/>
                          <a:cs typeface="Consolas" pitchFamily="49" charset="0"/>
                        </a:rPr>
                        <a:t>U</a:t>
                      </a:r>
                    </a:p>
                  </a:txBody>
                  <a:tcPr marL="90000" marR="90000" marT="194417" marB="4680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s-ES" sz="4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1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nsolas" pitchFamily="49" charset="0"/>
                          <a:cs typeface="Consolas" pitchFamily="49" charset="0"/>
                        </a:rPr>
                        <a:t>L</a:t>
                      </a:r>
                    </a:p>
                  </a:txBody>
                  <a:tcPr marL="90000" marR="90000" marT="194417" marB="4680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s-ES" sz="4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1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nsolas" pitchFamily="49" charset="0"/>
                          <a:cs typeface="Consolas" pitchFamily="49" charset="0"/>
                        </a:rPr>
                        <a:t>A</a:t>
                      </a:r>
                    </a:p>
                  </a:txBody>
                  <a:tcPr marL="90000" marR="90000" marT="194417" marB="4680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s-ES" sz="4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1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nsolas" pitchFamily="49" charset="0"/>
                          <a:cs typeface="Consolas" pitchFamily="49" charset="0"/>
                        </a:rPr>
                        <a:t>N</a:t>
                      </a:r>
                    </a:p>
                  </a:txBody>
                  <a:tcPr marL="90000" marR="90000" marT="194417" marB="4680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s-ES" sz="4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1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nsolas" pitchFamily="49" charset="0"/>
                          <a:cs typeface="Consolas" pitchFamily="49" charset="0"/>
                        </a:rPr>
                        <a:t>G</a:t>
                      </a:r>
                    </a:p>
                  </a:txBody>
                  <a:tcPr marL="90000" marR="90000" marT="194417" marB="4680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s-ES" sz="4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1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nsolas" pitchFamily="49" charset="0"/>
                          <a:cs typeface="Consolas" pitchFamily="49" charset="0"/>
                        </a:rPr>
                        <a:t>E</a:t>
                      </a:r>
                    </a:p>
                  </a:txBody>
                  <a:tcPr marL="90000" marR="90000" marT="194417" marB="4680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s-ES" sz="4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1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nsolas" pitchFamily="49" charset="0"/>
                          <a:cs typeface="Consolas" pitchFamily="49" charset="0"/>
                        </a:rPr>
                        <a:t>R</a:t>
                      </a:r>
                    </a:p>
                  </a:txBody>
                  <a:tcPr marL="90000" marR="90000" marT="194417" marB="4680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s-ES" sz="4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1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nsolas" pitchFamily="49" charset="0"/>
                          <a:cs typeface="Consolas" pitchFamily="49" charset="0"/>
                        </a:rPr>
                        <a:t>N</a:t>
                      </a:r>
                    </a:p>
                  </a:txBody>
                  <a:tcPr marL="90000" marR="90000" marT="194417" marB="46804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D"/>
                    </a:solidFill>
                  </a:tcPr>
                </a:tc>
              </a:tr>
              <a:tr h="844777"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s-ES" sz="4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1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nsolas" pitchFamily="49" charset="0"/>
                          <a:cs typeface="Consolas" pitchFamily="49" charset="0"/>
                        </a:rPr>
                        <a:t>E</a:t>
                      </a:r>
                    </a:p>
                  </a:txBody>
                  <a:tcPr marL="90000" marR="90000" marT="194417" marB="468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s-ES" sz="4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1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nsolas" pitchFamily="49" charset="0"/>
                          <a:cs typeface="Consolas" pitchFamily="49" charset="0"/>
                        </a:rPr>
                        <a:t>P</a:t>
                      </a:r>
                    </a:p>
                  </a:txBody>
                  <a:tcPr marL="90000" marR="90000" marT="194417" marB="4680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s-ES" sz="4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1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nsolas" pitchFamily="49" charset="0"/>
                          <a:cs typeface="Consolas" pitchFamily="49" charset="0"/>
                        </a:rPr>
                        <a:t>A</a:t>
                      </a:r>
                    </a:p>
                  </a:txBody>
                  <a:tcPr marL="90000" marR="90000" marT="194417" marB="4680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s-ES" sz="4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1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nsolas" pitchFamily="49" charset="0"/>
                          <a:cs typeface="Consolas" pitchFamily="49" charset="0"/>
                        </a:rPr>
                        <a:t>S</a:t>
                      </a:r>
                    </a:p>
                  </a:txBody>
                  <a:tcPr marL="90000" marR="90000" marT="194417" marB="4680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s-ES" sz="4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1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nsolas" pitchFamily="49" charset="0"/>
                          <a:cs typeface="Consolas" pitchFamily="49" charset="0"/>
                        </a:rPr>
                        <a:t>E</a:t>
                      </a:r>
                    </a:p>
                  </a:txBody>
                  <a:tcPr marL="90000" marR="90000" marT="194417" marB="4680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s-ES" sz="4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1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nsolas" pitchFamily="49" charset="0"/>
                          <a:cs typeface="Consolas" pitchFamily="49" charset="0"/>
                        </a:rPr>
                        <a:t>E</a:t>
                      </a:r>
                    </a:p>
                  </a:txBody>
                  <a:tcPr marL="90000" marR="90000" marT="194417" marB="4680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s-ES" sz="4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1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nsolas" pitchFamily="49" charset="0"/>
                          <a:cs typeface="Consolas" pitchFamily="49" charset="0"/>
                        </a:rPr>
                        <a:t>M</a:t>
                      </a:r>
                    </a:p>
                  </a:txBody>
                  <a:tcPr marL="90000" marR="90000" marT="194417" marB="4680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s-ES" sz="4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1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nsolas" pitchFamily="49" charset="0"/>
                          <a:cs typeface="Consolas" pitchFamily="49" charset="0"/>
                        </a:rPr>
                        <a:t>B</a:t>
                      </a:r>
                    </a:p>
                  </a:txBody>
                  <a:tcPr marL="90000" marR="90000" marT="194417" marB="4680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s-ES" sz="4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1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nsolas" pitchFamily="49" charset="0"/>
                          <a:cs typeface="Consolas" pitchFamily="49" charset="0"/>
                        </a:rPr>
                        <a:t>N</a:t>
                      </a:r>
                    </a:p>
                  </a:txBody>
                  <a:tcPr marL="90000" marR="90000" marT="194417" marB="4680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s-ES" sz="4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1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nsolas" pitchFamily="49" charset="0"/>
                          <a:cs typeface="Consolas" pitchFamily="49" charset="0"/>
                        </a:rPr>
                        <a:t>A</a:t>
                      </a:r>
                    </a:p>
                  </a:txBody>
                  <a:tcPr marL="90000" marR="90000" marT="194417" marB="46804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D"/>
                    </a:solidFill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6011863" y="1598613"/>
            <a:ext cx="2895600" cy="600075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3300" dirty="0">
                <a:solidFill>
                  <a:schemeClr val="accent4">
                    <a:lumMod val="10000"/>
                  </a:schemeClr>
                </a:solidFill>
                <a:latin typeface="Berlin Sans FB Demi" panose="020E0802020502020306" pitchFamily="34" charset="0"/>
              </a:rPr>
              <a:t>professeur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011863" y="2608263"/>
            <a:ext cx="2895600" cy="600075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3300" dirty="0">
                <a:solidFill>
                  <a:schemeClr val="accent4">
                    <a:lumMod val="10000"/>
                  </a:schemeClr>
                </a:solidFill>
                <a:latin typeface="Berlin Sans FB Demi" panose="020E0802020502020306" pitchFamily="34" charset="0"/>
              </a:rPr>
              <a:t>médecin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011863" y="3617913"/>
            <a:ext cx="2895600" cy="600075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3300" dirty="0">
                <a:solidFill>
                  <a:schemeClr val="accent4">
                    <a:lumMod val="10000"/>
                  </a:schemeClr>
                </a:solidFill>
                <a:latin typeface="Berlin Sans FB Demi" panose="020E0802020502020306" pitchFamily="34" charset="0"/>
              </a:rPr>
              <a:t>cuisinier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011863" y="4627563"/>
            <a:ext cx="2895600" cy="600075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3300" dirty="0">
                <a:solidFill>
                  <a:schemeClr val="accent4">
                    <a:lumMod val="10000"/>
                  </a:schemeClr>
                </a:solidFill>
                <a:latin typeface="Berlin Sans FB Demi" panose="020E0802020502020306" pitchFamily="34" charset="0"/>
              </a:rPr>
              <a:t>boulanger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11863" y="5637213"/>
            <a:ext cx="2895600" cy="600075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3300" dirty="0">
                <a:solidFill>
                  <a:schemeClr val="accent4">
                    <a:lumMod val="10000"/>
                  </a:schemeClr>
                </a:solidFill>
                <a:latin typeface="Berlin Sans FB Demi" panose="020E0802020502020306" pitchFamily="34" charset="0"/>
              </a:rPr>
              <a:t>pompier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1458913" y="2097088"/>
            <a:ext cx="3581400" cy="0"/>
          </a:xfrm>
          <a:prstGeom prst="line">
            <a:avLst/>
          </a:prstGeom>
          <a:ln w="76200">
            <a:solidFill>
              <a:srgbClr val="001E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839913" y="4584700"/>
            <a:ext cx="2819400" cy="0"/>
          </a:xfrm>
          <a:prstGeom prst="line">
            <a:avLst/>
          </a:prstGeom>
          <a:ln w="76200">
            <a:solidFill>
              <a:srgbClr val="001E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458913" y="1238250"/>
            <a:ext cx="4038600" cy="0"/>
          </a:xfrm>
          <a:prstGeom prst="line">
            <a:avLst/>
          </a:prstGeom>
          <a:ln w="76200">
            <a:solidFill>
              <a:srgbClr val="001E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535113" y="5419725"/>
            <a:ext cx="3505200" cy="0"/>
          </a:xfrm>
          <a:prstGeom prst="line">
            <a:avLst/>
          </a:prstGeom>
          <a:ln w="76200">
            <a:solidFill>
              <a:srgbClr val="001E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992313" y="1087438"/>
            <a:ext cx="0" cy="5205412"/>
          </a:xfrm>
          <a:prstGeom prst="line">
            <a:avLst/>
          </a:prstGeom>
          <a:ln w="76200">
            <a:solidFill>
              <a:srgbClr val="001E00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extBox 1"/>
          <p:cNvSpPr txBox="1">
            <a:spLocks noChangeArrowheads="1"/>
          </p:cNvSpPr>
          <p:nvPr/>
        </p:nvSpPr>
        <p:spPr bwMode="auto">
          <a:xfrm>
            <a:off x="1079500" y="333375"/>
            <a:ext cx="45720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fr-FR" altLang="en-US" sz="2800">
                <a:latin typeface="1 Kedzie Lite DNA" pitchFamily="2" charset="0"/>
                <a:sym typeface="Webdings" pitchFamily="18" charset="2"/>
              </a:rPr>
              <a:t>  </a:t>
            </a:r>
            <a:r>
              <a:rPr lang="fr-FR" altLang="en-US" sz="2800">
                <a:latin typeface="1 Kedzie Lite DNA" pitchFamily="2" charset="0"/>
              </a:rPr>
              <a:t>Les lieux de travail</a:t>
            </a:r>
          </a:p>
        </p:txBody>
      </p:sp>
      <p:pic>
        <p:nvPicPr>
          <p:cNvPr id="3" name="Picture 2" descr="http://media.lehighvalleylive.com/bethlehem_impact/photo/9094709-larg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28750" y="981075"/>
            <a:ext cx="2782888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835150" y="3141663"/>
            <a:ext cx="187325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fr-FR" altLang="en-US" sz="2800">
                <a:latin typeface="Andy" pitchFamily="66" charset="0"/>
              </a:rPr>
              <a:t>un collège</a:t>
            </a:r>
          </a:p>
        </p:txBody>
      </p:sp>
      <p:pic>
        <p:nvPicPr>
          <p:cNvPr id="88068" name="Picture 4" descr="http://wp_files.s3.amazonaws.com/blog/wp-content/uploads/2012/08/union-city-high-school-classroomjpg-6d932a7fce9380bf_larg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7095"/>
          <a:stretch>
            <a:fillRect/>
          </a:stretch>
        </p:blipFill>
        <p:spPr bwMode="auto">
          <a:xfrm>
            <a:off x="5130800" y="1001713"/>
            <a:ext cx="2959100" cy="213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5795963" y="3141663"/>
            <a:ext cx="1871662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fr-FR" altLang="en-US" sz="2800">
                <a:latin typeface="Andy" pitchFamily="66" charset="0"/>
              </a:rPr>
              <a:t>une classe</a:t>
            </a:r>
          </a:p>
        </p:txBody>
      </p:sp>
      <p:pic>
        <p:nvPicPr>
          <p:cNvPr id="88070" name="Picture 6" descr="http://www.ghidulmedical.com/ro/tm/drcheveresan/photos/dr-cheveresan-cabinet-medical-hematologie-hemobiologie-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28750" y="3933825"/>
            <a:ext cx="2784475" cy="208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428750" y="6073775"/>
            <a:ext cx="27828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fr-FR" altLang="en-US" sz="2800">
                <a:latin typeface="Andy" pitchFamily="66" charset="0"/>
              </a:rPr>
              <a:t>un cabinet médical</a:t>
            </a:r>
          </a:p>
        </p:txBody>
      </p: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5148263" y="3952875"/>
            <a:ext cx="2941637" cy="2049463"/>
            <a:chOff x="5147487" y="3952607"/>
            <a:chExt cx="2942813" cy="2049117"/>
          </a:xfrm>
        </p:grpSpPr>
        <p:pic>
          <p:nvPicPr>
            <p:cNvPr id="76811" name="Picture 8" descr="http://upload.wikimedia.org/wikipedia/commons/d/d6/H%C3%B4pital_M%C3%A9morial_France_%C3%89tats_Unis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48064" y="3952607"/>
              <a:ext cx="2942236" cy="2049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6812" name="Picture 10" descr="http://www.cnks.org/assets/images/h_w350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47487" y="3963797"/>
              <a:ext cx="864673" cy="905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5219700" y="6073775"/>
            <a:ext cx="27828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fr-FR" altLang="en-US" sz="2800">
                <a:latin typeface="Andy" pitchFamily="66" charset="0"/>
              </a:rPr>
              <a:t>un hôpital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80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80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80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80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80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80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8" grpId="0"/>
      <p:bldP spid="12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extBox 1"/>
          <p:cNvSpPr txBox="1">
            <a:spLocks noChangeArrowheads="1"/>
          </p:cNvSpPr>
          <p:nvPr/>
        </p:nvSpPr>
        <p:spPr bwMode="auto">
          <a:xfrm>
            <a:off x="1079500" y="333375"/>
            <a:ext cx="45720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fr-FR" altLang="en-US" sz="2800">
                <a:latin typeface="1 Kedzie Lite DNA" pitchFamily="2" charset="0"/>
                <a:sym typeface="Webdings" pitchFamily="18" charset="2"/>
              </a:rPr>
              <a:t>  </a:t>
            </a:r>
            <a:r>
              <a:rPr lang="fr-FR" altLang="en-US" sz="2800">
                <a:latin typeface="1 Kedzie Lite DNA" pitchFamily="2" charset="0"/>
              </a:rPr>
              <a:t>Les lieux de travail</a:t>
            </a: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835150" y="3141663"/>
            <a:ext cx="208915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fr-FR" altLang="en-US" sz="2800">
                <a:latin typeface="Andy" pitchFamily="66" charset="0"/>
              </a:rPr>
              <a:t>un restaurant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5795963" y="3141663"/>
            <a:ext cx="1871662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fr-FR" altLang="en-US" sz="2800">
                <a:latin typeface="Andy" pitchFamily="66" charset="0"/>
              </a:rPr>
              <a:t>un hôtel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428750" y="6073775"/>
            <a:ext cx="27828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fr-FR" altLang="en-US" sz="2800">
                <a:latin typeface="Andy" pitchFamily="66" charset="0"/>
              </a:rPr>
              <a:t>un bureau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5219700" y="6073775"/>
            <a:ext cx="27828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fr-FR" altLang="en-US" sz="2800">
                <a:latin typeface="Andy" pitchFamily="66" charset="0"/>
              </a:rPr>
              <a:t>un chantier</a:t>
            </a:r>
          </a:p>
        </p:txBody>
      </p:sp>
      <p:pic>
        <p:nvPicPr>
          <p:cNvPr id="128002" name="Picture 2" descr="http://myfrenchawakening.files.wordpress.com/2011/02/copy-of-copy-of-140-our-little-restaurant-in-the-marais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84313" y="1052513"/>
            <a:ext cx="2727325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8004" name="Picture 4" descr="https://encrypted-tbn2.gstatic.com/images?q=tbn:ANd9GcSLzA7m5UBwNHWpBA5uUosA232iRgqbFOctPEgw-kS2OTChetURsw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7500" y="1052513"/>
            <a:ext cx="2703513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8006" name="Picture 6" descr="https://encrypted-tbn2.gstatic.com/images?q=tbn:ANd9GcQ4zvzQG-dCmm4LJhqY88NQ-sYVJPvfcAuZs5r-aR_wOhUzV2gCv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98588" y="3789363"/>
            <a:ext cx="2963862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8008" name="Picture 8" descr="https://encrypted-tbn0.gstatic.com/images?q=tbn:ANd9GcQ47fvCpYrttctWvwCaBBffk19FFJ_NkYLay-xaNSYgYBJjsCg55Q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19700" y="3789363"/>
            <a:ext cx="2919413" cy="2217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80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80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80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80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80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80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80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80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80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80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80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80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8" grpId="0"/>
      <p:bldP spid="12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extBox 1"/>
          <p:cNvSpPr txBox="1">
            <a:spLocks noChangeArrowheads="1"/>
          </p:cNvSpPr>
          <p:nvPr/>
        </p:nvSpPr>
        <p:spPr bwMode="auto">
          <a:xfrm>
            <a:off x="1079500" y="333375"/>
            <a:ext cx="45720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fr-FR" altLang="en-US" sz="2800">
                <a:latin typeface="1 Kedzie Lite DNA" pitchFamily="2" charset="0"/>
                <a:sym typeface="Webdings" pitchFamily="18" charset="2"/>
              </a:rPr>
              <a:t>  </a:t>
            </a:r>
            <a:r>
              <a:rPr lang="fr-FR" altLang="en-US" sz="2800">
                <a:latin typeface="1 Kedzie Lite DNA" pitchFamily="2" charset="0"/>
              </a:rPr>
              <a:t>Les lieux de travail</a:t>
            </a: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835150" y="3141663"/>
            <a:ext cx="208915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fr-FR" altLang="en-US" sz="2800">
                <a:latin typeface="Andy" pitchFamily="66" charset="0"/>
              </a:rPr>
              <a:t>un magasin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5795963" y="3141663"/>
            <a:ext cx="1871662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fr-FR" altLang="en-US" sz="2800">
                <a:latin typeface="Andy" pitchFamily="66" charset="0"/>
              </a:rPr>
              <a:t>un garage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428750" y="6073775"/>
            <a:ext cx="31432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fr-FR" altLang="en-US" sz="2800">
                <a:latin typeface="Andy" pitchFamily="66" charset="0"/>
              </a:rPr>
              <a:t>un salon de coiffure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5316538" y="6073775"/>
            <a:ext cx="27844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fr-FR" altLang="en-US" sz="2800">
                <a:latin typeface="Andy" pitchFamily="66" charset="0"/>
              </a:rPr>
              <a:t>un salon de beauté</a:t>
            </a:r>
          </a:p>
        </p:txBody>
      </p:sp>
      <p:pic>
        <p:nvPicPr>
          <p:cNvPr id="129026" name="Picture 2" descr="http://upload.wikimedia.org/wikipedia/commons/2/2c/HK_TST_Nathan_Road_Park_Lane_SB_shop_12-2009_04_FILA_shop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76375" y="996950"/>
            <a:ext cx="2894013" cy="216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9028" name="Picture 4" descr="http://image.made-in-china.com/6f3j00WByTvtLCaQou/SP-6005-Australia-Hair-Salo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33525" y="3860800"/>
            <a:ext cx="2894013" cy="217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9030" name="Picture 6" descr="http://www.womenspk.com/wp-content/uploads/2013/11/beauty-salon-furniture.223202953_st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576"/>
          <a:stretch>
            <a:fillRect/>
          </a:stretch>
        </p:blipFill>
        <p:spPr bwMode="auto">
          <a:xfrm>
            <a:off x="5292725" y="3865563"/>
            <a:ext cx="2879725" cy="216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9036" name="Picture 12" descr="http://www.worcestersmobilemechanic.co.uk/uploads/pics/Worcester_Mobile_Mechanic_LTD-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714" r="7681" b="8865"/>
          <a:stretch>
            <a:fillRect/>
          </a:stretch>
        </p:blipFill>
        <p:spPr bwMode="auto">
          <a:xfrm>
            <a:off x="5292725" y="981075"/>
            <a:ext cx="3113088" cy="218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9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9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9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29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29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29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9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9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9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9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9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9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8" grpId="0"/>
      <p:bldP spid="12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extBox 1"/>
          <p:cNvSpPr txBox="1">
            <a:spLocks noChangeArrowheads="1"/>
          </p:cNvSpPr>
          <p:nvPr/>
        </p:nvSpPr>
        <p:spPr bwMode="auto">
          <a:xfrm>
            <a:off x="1079500" y="333375"/>
            <a:ext cx="45720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fr-FR" altLang="en-US" sz="2800">
                <a:latin typeface="1 Kedzie Lite DNA" pitchFamily="2" charset="0"/>
                <a:sym typeface="Webdings" pitchFamily="18" charset="2"/>
              </a:rPr>
              <a:t>  </a:t>
            </a:r>
            <a:r>
              <a:rPr lang="fr-FR" altLang="en-US" sz="2800">
                <a:latin typeface="1 Kedzie Lite DNA" pitchFamily="2" charset="0"/>
              </a:rPr>
              <a:t>Les lieux de travail</a:t>
            </a: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835150" y="3141663"/>
            <a:ext cx="208915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fr-FR" altLang="en-US" sz="2800">
                <a:latin typeface="Andy" pitchFamily="66" charset="0"/>
              </a:rPr>
              <a:t>une ferme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5795963" y="3141663"/>
            <a:ext cx="1871662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fr-FR" altLang="en-US" sz="2800">
                <a:latin typeface="Andy" pitchFamily="66" charset="0"/>
              </a:rPr>
              <a:t>une usine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428750" y="6073775"/>
            <a:ext cx="31432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fr-FR" altLang="en-US" sz="2800">
                <a:latin typeface="Andy" pitchFamily="66" charset="0"/>
              </a:rPr>
              <a:t>une boulangerie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5316538" y="6073775"/>
            <a:ext cx="27844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fr-FR" altLang="en-US" sz="2800">
                <a:latin typeface="Andy" pitchFamily="66" charset="0"/>
              </a:rPr>
              <a:t>un aéroport</a:t>
            </a:r>
          </a:p>
        </p:txBody>
      </p:sp>
      <p:pic>
        <p:nvPicPr>
          <p:cNvPr id="130050" name="Picture 2" descr="https://login.pageprogressive.com/%7Ecastlefr/wp-content/uploads/2010/12/0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960" r="12962" b="11745"/>
          <a:stretch>
            <a:fillRect/>
          </a:stretch>
        </p:blipFill>
        <p:spPr bwMode="auto">
          <a:xfrm>
            <a:off x="1408113" y="981075"/>
            <a:ext cx="3163887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0052" name="Picture 4" descr="http://upload.wikimedia.org/wikipedia/commons/7/71/Wolfsburg_VW-Werk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92725" y="981075"/>
            <a:ext cx="2881313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0054" name="Picture 6" descr="https://encrypted-tbn1.gstatic.com/images?q=tbn:ANd9GcReZbMpAOiokBXlFWoHq3kzHbeGfdgJUXGcPNIawSUcpJNat8L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74788" y="3908425"/>
            <a:ext cx="3168650" cy="211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0058" name="Picture 10" descr="http://www.aswarvoyages.com/images/Banniere/aeroport-de-bron1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00663" y="3908425"/>
            <a:ext cx="3159125" cy="211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0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0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0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0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0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0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30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30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30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300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300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300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8" grpId="0"/>
      <p:bldP spid="12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extBox 1"/>
          <p:cNvSpPr txBox="1">
            <a:spLocks noChangeArrowheads="1"/>
          </p:cNvSpPr>
          <p:nvPr/>
        </p:nvSpPr>
        <p:spPr bwMode="auto">
          <a:xfrm>
            <a:off x="1079500" y="333375"/>
            <a:ext cx="45720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fr-FR" altLang="en-US" sz="2800">
                <a:latin typeface="1 Kedzie Lite DNA" pitchFamily="2" charset="0"/>
                <a:sym typeface="Webdings" pitchFamily="18" charset="2"/>
              </a:rPr>
              <a:t>  </a:t>
            </a:r>
            <a:r>
              <a:rPr lang="fr-FR" altLang="en-US" sz="2800">
                <a:latin typeface="1 Kedzie Lite DNA" pitchFamily="2" charset="0"/>
              </a:rPr>
              <a:t>O</a:t>
            </a:r>
            <a:r>
              <a:rPr lang="fr-FR" altLang="en-US" sz="2800">
                <a:latin typeface="Segoe Print" pitchFamily="2" charset="0"/>
              </a:rPr>
              <a:t>ù</a:t>
            </a:r>
            <a:r>
              <a:rPr lang="fr-FR" altLang="en-US" sz="2800">
                <a:latin typeface="1 Kedzie Lite DNA" pitchFamily="2" charset="0"/>
              </a:rPr>
              <a:t> travaille … 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71550" y="1257300"/>
            <a:ext cx="2895600" cy="523875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2800" dirty="0">
                <a:solidFill>
                  <a:schemeClr val="accent4">
                    <a:lumMod val="10000"/>
                  </a:schemeClr>
                </a:solidFill>
                <a:latin typeface="Berlin Sans FB Demi" panose="020E0802020502020306" pitchFamily="34" charset="0"/>
              </a:rPr>
              <a:t>le professeur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71550" y="2166938"/>
            <a:ext cx="2895600" cy="523875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2800" dirty="0">
                <a:solidFill>
                  <a:schemeClr val="accent4">
                    <a:lumMod val="10000"/>
                  </a:schemeClr>
                </a:solidFill>
                <a:latin typeface="Berlin Sans FB Demi" panose="020E0802020502020306" pitchFamily="34" charset="0"/>
              </a:rPr>
              <a:t>le mécanicien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71550" y="3074988"/>
            <a:ext cx="2895600" cy="523875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2800" dirty="0">
                <a:solidFill>
                  <a:schemeClr val="accent4">
                    <a:lumMod val="10000"/>
                  </a:schemeClr>
                </a:solidFill>
                <a:latin typeface="Berlin Sans FB Demi" panose="020E0802020502020306" pitchFamily="34" charset="0"/>
              </a:rPr>
              <a:t>l’infirmière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71550" y="3983038"/>
            <a:ext cx="2895600" cy="523875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2800" dirty="0">
                <a:solidFill>
                  <a:schemeClr val="accent4">
                    <a:lumMod val="10000"/>
                  </a:schemeClr>
                </a:solidFill>
                <a:latin typeface="Berlin Sans FB Demi" panose="020E0802020502020306" pitchFamily="34" charset="0"/>
              </a:rPr>
              <a:t>la serveuse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71550" y="4892675"/>
            <a:ext cx="2895600" cy="523875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2800" dirty="0">
                <a:solidFill>
                  <a:schemeClr val="accent4">
                    <a:lumMod val="10000"/>
                  </a:schemeClr>
                </a:solidFill>
                <a:latin typeface="Berlin Sans FB Demi" panose="020E0802020502020306" pitchFamily="34" charset="0"/>
              </a:rPr>
              <a:t>le cuisinier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71550" y="5800725"/>
            <a:ext cx="2895600" cy="523875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2800" dirty="0">
                <a:solidFill>
                  <a:schemeClr val="accent4">
                    <a:lumMod val="10000"/>
                  </a:schemeClr>
                </a:solidFill>
                <a:latin typeface="Berlin Sans FB Demi" panose="020E0802020502020306" pitchFamily="34" charset="0"/>
              </a:rPr>
              <a:t>le directeur</a:t>
            </a:r>
          </a:p>
        </p:txBody>
      </p:sp>
      <p:sp>
        <p:nvSpPr>
          <p:cNvPr id="9" name="TextBox 8"/>
          <p:cNvSpPr txBox="1"/>
          <p:nvPr/>
        </p:nvSpPr>
        <p:spPr>
          <a:xfrm rot="20746947">
            <a:off x="3827463" y="3328988"/>
            <a:ext cx="2362200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itchFamily="82" charset="0"/>
              </a:rPr>
              <a:t>travaille dans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013450" y="1257300"/>
            <a:ext cx="2895600" cy="55403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3000" dirty="0">
                <a:solidFill>
                  <a:schemeClr val="accent4">
                    <a:lumMod val="10000"/>
                  </a:schemeClr>
                </a:solidFill>
                <a:latin typeface="Bernard MT Condensed" panose="02050806060905020404" pitchFamily="18" charset="0"/>
              </a:rPr>
              <a:t>un hôtel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992813" y="2151063"/>
            <a:ext cx="2895600" cy="55403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3000" dirty="0">
                <a:solidFill>
                  <a:schemeClr val="accent4">
                    <a:lumMod val="10000"/>
                  </a:schemeClr>
                </a:solidFill>
                <a:latin typeface="Bernard MT Condensed" panose="02050806060905020404" pitchFamily="18" charset="0"/>
              </a:rPr>
              <a:t>un collège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019800" y="3044825"/>
            <a:ext cx="2895600" cy="55403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3000" dirty="0">
                <a:solidFill>
                  <a:schemeClr val="accent4">
                    <a:lumMod val="10000"/>
                  </a:schemeClr>
                </a:solidFill>
                <a:latin typeface="Bernard MT Condensed" panose="02050806060905020404" pitchFamily="18" charset="0"/>
              </a:rPr>
              <a:t>un bureau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019800" y="3938588"/>
            <a:ext cx="2895600" cy="55403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3000" dirty="0">
                <a:solidFill>
                  <a:schemeClr val="accent4">
                    <a:lumMod val="10000"/>
                  </a:schemeClr>
                </a:solidFill>
                <a:latin typeface="Bernard MT Condensed" panose="02050806060905020404" pitchFamily="18" charset="0"/>
              </a:rPr>
              <a:t>un hôpital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019800" y="4830763"/>
            <a:ext cx="2895600" cy="55403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3000" dirty="0">
                <a:solidFill>
                  <a:schemeClr val="accent4">
                    <a:lumMod val="10000"/>
                  </a:schemeClr>
                </a:solidFill>
                <a:latin typeface="Bernard MT Condensed" panose="02050806060905020404" pitchFamily="18" charset="0"/>
              </a:rPr>
              <a:t>un garage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019800" y="5724525"/>
            <a:ext cx="2895600" cy="55403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3000" dirty="0">
                <a:solidFill>
                  <a:schemeClr val="accent4">
                    <a:lumMod val="10000"/>
                  </a:schemeClr>
                </a:solidFill>
                <a:latin typeface="Bernard MT Condensed" panose="02050806060905020404" pitchFamily="18" charset="0"/>
              </a:rPr>
              <a:t>un restaurant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3544416" y="1630655"/>
            <a:ext cx="2971800" cy="790233"/>
          </a:xfrm>
          <a:prstGeom prst="straightConnector1">
            <a:avLst/>
          </a:prstGeom>
          <a:ln w="76200">
            <a:solidFill>
              <a:srgbClr val="003300"/>
            </a:solidFill>
            <a:tailEnd type="arrow"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3603848" y="2514600"/>
            <a:ext cx="2912368" cy="2678112"/>
          </a:xfrm>
          <a:prstGeom prst="straightConnector1">
            <a:avLst/>
          </a:prstGeom>
          <a:ln w="76200">
            <a:solidFill>
              <a:srgbClr val="003300"/>
            </a:solidFill>
            <a:tailEnd type="arrow"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3451726" y="3410743"/>
            <a:ext cx="3124200" cy="885825"/>
          </a:xfrm>
          <a:prstGeom prst="straightConnector1">
            <a:avLst/>
          </a:prstGeom>
          <a:ln w="76200">
            <a:solidFill>
              <a:srgbClr val="003300"/>
            </a:solidFill>
            <a:tailEnd type="arrow"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3409887" y="4296568"/>
            <a:ext cx="3124200" cy="1833562"/>
          </a:xfrm>
          <a:prstGeom prst="straightConnector1">
            <a:avLst/>
          </a:prstGeom>
          <a:ln w="76200">
            <a:solidFill>
              <a:srgbClr val="003300"/>
            </a:solidFill>
            <a:tailEnd type="arrow"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3430116" y="1638695"/>
            <a:ext cx="3200400" cy="3613945"/>
          </a:xfrm>
          <a:prstGeom prst="straightConnector1">
            <a:avLst/>
          </a:prstGeom>
          <a:ln w="76200">
            <a:solidFill>
              <a:srgbClr val="003300"/>
            </a:solidFill>
            <a:tailEnd type="arrow"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3409887" y="3321824"/>
            <a:ext cx="3276600" cy="2827339"/>
          </a:xfrm>
          <a:prstGeom prst="straightConnector1">
            <a:avLst/>
          </a:prstGeom>
          <a:ln w="76200">
            <a:solidFill>
              <a:srgbClr val="003300"/>
            </a:solidFill>
            <a:tailEnd type="arrow"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 nodeType="clickPar">
                      <p:stCondLst>
                        <p:cond delay="indefinite"/>
                      </p:stCondLst>
                      <p:childTnLst>
                        <p:par>
                          <p:cTn id="8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 nodeType="clickPar">
                      <p:stCondLst>
                        <p:cond delay="indefinite"/>
                      </p:stCondLst>
                      <p:childTnLst>
                        <p:par>
                          <p:cTn id="9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extBox 3"/>
          <p:cNvSpPr txBox="1">
            <a:spLocks noChangeArrowheads="1"/>
          </p:cNvSpPr>
          <p:nvPr/>
        </p:nvSpPr>
        <p:spPr bwMode="auto">
          <a:xfrm>
            <a:off x="1116013" y="620713"/>
            <a:ext cx="49974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fr-FR" altLang="en-US" sz="2800">
                <a:latin typeface="1 Kedzie Lite DNA" pitchFamily="2" charset="0"/>
                <a:sym typeface="Webdings" pitchFamily="18" charset="2"/>
              </a:rPr>
              <a:t>  </a:t>
            </a:r>
            <a:r>
              <a:rPr lang="fr-FR" altLang="en-US" sz="2800">
                <a:latin typeface="1 Kedzie Lite DNA" pitchFamily="2" charset="0"/>
              </a:rPr>
              <a:t>Qui travaille ici ?</a:t>
            </a: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2320925" y="1400175"/>
            <a:ext cx="5130800" cy="4044950"/>
            <a:chOff x="1673431" y="1687974"/>
            <a:chExt cx="5130817" cy="4045282"/>
          </a:xfrm>
        </p:grpSpPr>
        <p:pic>
          <p:nvPicPr>
            <p:cNvPr id="81926" name="Picture 6" descr="http://doctrip.com/uploads/Images/20130921hospital-10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5696" y="2420888"/>
              <a:ext cx="4968552" cy="3312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1927" name="Picture 4" descr="http://www.cnks.org/assets/images/h_w350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-417090">
              <a:off x="1673431" y="1687974"/>
              <a:ext cx="1512168" cy="1583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763713" y="5805488"/>
            <a:ext cx="648017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fr-FR" altLang="en-US" sz="2800">
                <a:latin typeface="Andy" pitchFamily="66" charset="0"/>
              </a:rPr>
              <a:t>le médecin / l’infirmier / l’infirmière</a:t>
            </a:r>
          </a:p>
        </p:txBody>
      </p:sp>
      <p:pic>
        <p:nvPicPr>
          <p:cNvPr id="95240" name="Picture 8" descr="http://www.clipartoday.com/_thumbs/011/science/doctor/phonendoscope_014254_tns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51725" y="4225925"/>
            <a:ext cx="120015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5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035050" y="811213"/>
            <a:ext cx="3529013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fr-FR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Brush Dom Regular" panose="020B7200000000000000" pitchFamily="34" charset="0"/>
              </a:rPr>
              <a:t>l’employé </a:t>
            </a:r>
            <a:endParaRPr lang="fr-FR" dirty="0">
              <a:solidFill>
                <a:schemeClr val="tx1">
                  <a:lumMod val="85000"/>
                  <a:lumOff val="15000"/>
                </a:schemeClr>
              </a:solidFill>
              <a:latin typeface="Brush Dom Regular" panose="020B7200000000000000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4922838" y="692150"/>
            <a:ext cx="3897312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pPr eaLnBrk="1" hangingPunct="1">
              <a:defRPr/>
            </a:pPr>
            <a:r>
              <a:rPr lang="fr-FR" dirty="0" smtClean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Brush Dom Regular" panose="020B7200000000000000" pitchFamily="34" charset="0"/>
              </a:rPr>
              <a:t>l’employé</a:t>
            </a:r>
            <a:r>
              <a:rPr lang="fr-FR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Dom Regular" panose="020B7200000000000000" pitchFamily="34" charset="0"/>
              </a:rPr>
              <a:t>e</a:t>
            </a:r>
            <a:r>
              <a:rPr lang="fr-FR" sz="55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Brush Dom Regular" panose="020B7200000000000000" pitchFamily="34" charset="0"/>
              </a:rPr>
              <a:t> </a:t>
            </a:r>
          </a:p>
        </p:txBody>
      </p:sp>
      <p:pic>
        <p:nvPicPr>
          <p:cNvPr id="9220" name="Picture 2" descr="http://bookboonglobal.com/wp-content/uploads/2013/08/important-employees%E2%80%99-right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95413" y="2387600"/>
            <a:ext cx="7280275" cy="447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extBox 3"/>
          <p:cNvSpPr txBox="1">
            <a:spLocks noChangeArrowheads="1"/>
          </p:cNvSpPr>
          <p:nvPr/>
        </p:nvSpPr>
        <p:spPr bwMode="auto">
          <a:xfrm>
            <a:off x="1116013" y="620713"/>
            <a:ext cx="49974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fr-FR" altLang="en-US" sz="2800">
                <a:latin typeface="1 Kedzie Lite DNA" pitchFamily="2" charset="0"/>
                <a:sym typeface="Webdings" pitchFamily="18" charset="2"/>
              </a:rPr>
              <a:t>  </a:t>
            </a:r>
            <a:r>
              <a:rPr lang="fr-FR" altLang="en-US" sz="2800">
                <a:latin typeface="1 Kedzie Lite DNA" pitchFamily="2" charset="0"/>
              </a:rPr>
              <a:t>Qui travaille ici ?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763713" y="5805488"/>
            <a:ext cx="612140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fr-FR" altLang="en-US" sz="2800">
                <a:latin typeface="Andy" pitchFamily="66" charset="0"/>
              </a:rPr>
              <a:t>le directeur / la directrice / le professeur/ l’ étudiant / l’étudiante</a:t>
            </a:r>
          </a:p>
        </p:txBody>
      </p:sp>
      <p:pic>
        <p:nvPicPr>
          <p:cNvPr id="125954" name="Picture 2" descr="http://media.lehighvalleylive.com/bethlehem_impact/photo/9094709-larg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95513" y="1430338"/>
            <a:ext cx="5184775" cy="402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956" name="Picture 4" descr="http://4.bp.blogspot.com/-j0lHdIojAWQ/TdUQhYEjheI/AAAAAAAAANo/CVUK9Epv49M/s1600/books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58888" y="4508500"/>
            <a:ext cx="1509712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59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59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extBox 3"/>
          <p:cNvSpPr txBox="1">
            <a:spLocks noChangeArrowheads="1"/>
          </p:cNvSpPr>
          <p:nvPr/>
        </p:nvSpPr>
        <p:spPr bwMode="auto">
          <a:xfrm>
            <a:off x="1116013" y="620713"/>
            <a:ext cx="49974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fr-FR" altLang="en-US" sz="2800">
                <a:latin typeface="1 Kedzie Lite DNA" pitchFamily="2" charset="0"/>
                <a:sym typeface="Webdings" pitchFamily="18" charset="2"/>
              </a:rPr>
              <a:t>  </a:t>
            </a:r>
            <a:r>
              <a:rPr lang="fr-FR" altLang="en-US" sz="2800">
                <a:latin typeface="1 Kedzie Lite DNA" pitchFamily="2" charset="0"/>
              </a:rPr>
              <a:t>Qui travaille ici ?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763713" y="5805488"/>
            <a:ext cx="648017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fr-FR" altLang="en-US" sz="2800">
                <a:latin typeface="Andy" pitchFamily="66" charset="0"/>
              </a:rPr>
              <a:t>le coiffeur / la coiffeuse</a:t>
            </a:r>
          </a:p>
        </p:txBody>
      </p:sp>
      <p:pic>
        <p:nvPicPr>
          <p:cNvPr id="121858" name="Picture 2" descr="http://images02.olx.fr/ui/11/49/10/1307216861_62834910_1-Photos-de--SALON-DE-COIFFURE-TENDANCES-A-LEGUEVIN-BRAX-SPECIALISTE-LISSAGE-PERMANENT-31490-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63713" y="1952625"/>
            <a:ext cx="6005512" cy="334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1860" name="Picture 4" descr="http://www.clipsahoy.com/clipart3/as5897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92988" y="1123950"/>
            <a:ext cx="1304925" cy="113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18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18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extBox 3"/>
          <p:cNvSpPr txBox="1">
            <a:spLocks noChangeArrowheads="1"/>
          </p:cNvSpPr>
          <p:nvPr/>
        </p:nvSpPr>
        <p:spPr bwMode="auto">
          <a:xfrm>
            <a:off x="1116013" y="620713"/>
            <a:ext cx="49974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fr-FR" altLang="en-US" sz="2800">
                <a:latin typeface="1 Kedzie Lite DNA" pitchFamily="2" charset="0"/>
                <a:sym typeface="Webdings" pitchFamily="18" charset="2"/>
              </a:rPr>
              <a:t>  </a:t>
            </a:r>
            <a:r>
              <a:rPr lang="fr-FR" altLang="en-US" sz="2800">
                <a:latin typeface="1 Kedzie Lite DNA" pitchFamily="2" charset="0"/>
              </a:rPr>
              <a:t>Qui travaille ici ?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763713" y="5661025"/>
            <a:ext cx="6480175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fr-FR" altLang="en-US" sz="2800">
                <a:latin typeface="Andy" pitchFamily="66" charset="0"/>
              </a:rPr>
              <a:t>le cuisinier / la cuisinière</a:t>
            </a:r>
          </a:p>
          <a:p>
            <a:pPr algn="ctr" eaLnBrk="1" hangingPunct="1"/>
            <a:r>
              <a:rPr lang="fr-FR" altLang="en-US" sz="2800">
                <a:latin typeface="Andy" pitchFamily="66" charset="0"/>
              </a:rPr>
              <a:t>le serveur / la serveuse</a:t>
            </a:r>
          </a:p>
        </p:txBody>
      </p:sp>
      <p:pic>
        <p:nvPicPr>
          <p:cNvPr id="125954" name="Picture 2" descr="http://eatboutique.wpengine.netdna-cdn.com/wp-content/uploads/2010/04/restaurant-47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57438" y="1484313"/>
            <a:ext cx="5292725" cy="3967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 descr="IN00070_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-801477">
            <a:off x="1527175" y="4349750"/>
            <a:ext cx="1087438" cy="120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59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extBox 3"/>
          <p:cNvSpPr txBox="1">
            <a:spLocks noChangeArrowheads="1"/>
          </p:cNvSpPr>
          <p:nvPr/>
        </p:nvSpPr>
        <p:spPr bwMode="auto">
          <a:xfrm>
            <a:off x="1042988" y="384175"/>
            <a:ext cx="49974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fr-FR" altLang="en-US" sz="2600">
                <a:latin typeface="1 Kedzie Lite DNA" pitchFamily="2" charset="0"/>
                <a:sym typeface="Webdings" pitchFamily="18" charset="2"/>
              </a:rPr>
              <a:t></a:t>
            </a:r>
            <a:r>
              <a:rPr lang="fr-FR" altLang="en-US" sz="2800">
                <a:latin typeface="1 Kedzie Lite DNA" pitchFamily="2" charset="0"/>
                <a:sym typeface="Webdings" pitchFamily="18" charset="2"/>
              </a:rPr>
              <a:t>  </a:t>
            </a:r>
            <a:r>
              <a:rPr lang="fr-FR" altLang="en-US" sz="2400">
                <a:latin typeface="1 Kedzie Lite DNA" pitchFamily="2" charset="0"/>
              </a:rPr>
              <a:t>Associez 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42988" y="1220788"/>
            <a:ext cx="2825750" cy="49371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fr-FR" sz="2600" b="1" dirty="0">
                <a:solidFill>
                  <a:schemeClr val="accent5">
                    <a:lumMod val="50000"/>
                  </a:schemeClr>
                </a:solidFill>
                <a:latin typeface="Andy" panose="03080602030302030203" pitchFamily="66" charset="0"/>
              </a:rPr>
              <a:t>1]  Société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42988" y="1754188"/>
            <a:ext cx="4506912" cy="4921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fr-FR" sz="2600" b="1" dirty="0">
                <a:solidFill>
                  <a:schemeClr val="accent5">
                    <a:lumMod val="50000"/>
                  </a:schemeClr>
                </a:solidFill>
                <a:latin typeface="Andy" panose="03080602030302030203" pitchFamily="66" charset="0"/>
              </a:rPr>
              <a:t>2]  Assistante du directeur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42988" y="2287588"/>
            <a:ext cx="5041900" cy="4921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fr-FR" sz="2600" b="1" dirty="0">
                <a:solidFill>
                  <a:schemeClr val="accent5">
                    <a:lumMod val="50000"/>
                  </a:schemeClr>
                </a:solidFill>
                <a:latin typeface="Andy" panose="03080602030302030203" pitchFamily="66" charset="0"/>
              </a:rPr>
              <a:t>3]  Le contraire du verbe « acheter »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42988" y="2820988"/>
            <a:ext cx="5041900" cy="4921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fr-FR" sz="2600" b="1" dirty="0">
                <a:solidFill>
                  <a:schemeClr val="accent5">
                    <a:lumMod val="50000"/>
                  </a:schemeClr>
                </a:solidFill>
                <a:latin typeface="Andy" panose="03080602030302030203" pitchFamily="66" charset="0"/>
              </a:rPr>
              <a:t>4]  On fabrique des produits dans des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42988" y="3354388"/>
            <a:ext cx="5041900" cy="4921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fr-FR" sz="2600" b="1" dirty="0">
                <a:solidFill>
                  <a:schemeClr val="accent5">
                    <a:lumMod val="50000"/>
                  </a:schemeClr>
                </a:solidFill>
                <a:latin typeface="Andy" panose="03080602030302030203" pitchFamily="66" charset="0"/>
              </a:rPr>
              <a:t>5]  Ils travaillent dans les usines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42988" y="3886200"/>
            <a:ext cx="5041900" cy="4921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fr-FR" sz="2600" b="1" dirty="0">
                <a:solidFill>
                  <a:schemeClr val="accent5">
                    <a:lumMod val="50000"/>
                  </a:schemeClr>
                </a:solidFill>
                <a:latin typeface="Andy" panose="03080602030302030203" pitchFamily="66" charset="0"/>
              </a:rPr>
              <a:t>6]  Difficulté à trouver un emploi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42988" y="4419600"/>
            <a:ext cx="5041900" cy="4921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fr-FR" sz="2600" b="1" dirty="0">
                <a:solidFill>
                  <a:schemeClr val="accent5">
                    <a:lumMod val="50000"/>
                  </a:schemeClr>
                </a:solidFill>
                <a:latin typeface="Andy" panose="03080602030302030203" pitchFamily="66" charset="0"/>
              </a:rPr>
              <a:t>7]  Une personne de plus de 60 ans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2988" y="4953000"/>
            <a:ext cx="5041900" cy="4921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fr-FR" sz="2600" b="1" dirty="0">
                <a:solidFill>
                  <a:schemeClr val="accent5">
                    <a:lumMod val="50000"/>
                  </a:schemeClr>
                </a:solidFill>
                <a:latin typeface="Andy" panose="03080602030302030203" pitchFamily="66" charset="0"/>
              </a:rPr>
              <a:t>8]  Boulot</a:t>
            </a:r>
          </a:p>
        </p:txBody>
      </p:sp>
      <p:pic>
        <p:nvPicPr>
          <p:cNvPr id="86027" name="Picture 2" descr="https://encrypted-tbn1.gstatic.com/images?q=tbn:ANd9GcQZE9eWMSUNQyG48iMcbwoY0tqZ7e9YKua53zR2_yDx863wlSa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4663" y="5649913"/>
            <a:ext cx="4775200" cy="123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7308850" y="1220788"/>
            <a:ext cx="1655763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fr-FR" altLang="en-US" sz="2600" b="1">
                <a:solidFill>
                  <a:srgbClr val="C00000"/>
                </a:solidFill>
                <a:latin typeface="Andy" pitchFamily="66" charset="0"/>
              </a:rPr>
              <a:t>usines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7308850" y="1754188"/>
            <a:ext cx="1655763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fr-FR" altLang="en-US" sz="2600" b="1">
                <a:solidFill>
                  <a:srgbClr val="C00000"/>
                </a:solidFill>
                <a:latin typeface="Andy" pitchFamily="66" charset="0"/>
              </a:rPr>
              <a:t>retraitée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7308850" y="2287588"/>
            <a:ext cx="1655763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fr-FR" altLang="en-US" sz="2600" b="1">
                <a:solidFill>
                  <a:srgbClr val="C00000"/>
                </a:solidFill>
                <a:latin typeface="Andy" pitchFamily="66" charset="0"/>
              </a:rPr>
              <a:t>entreprise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7308850" y="2820988"/>
            <a:ext cx="1655763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fr-FR" altLang="en-US" sz="2600" b="1">
                <a:solidFill>
                  <a:srgbClr val="C00000"/>
                </a:solidFill>
                <a:latin typeface="Andy" pitchFamily="66" charset="0"/>
              </a:rPr>
              <a:t>emploi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7308850" y="3354388"/>
            <a:ext cx="1655763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fr-FR" altLang="en-US" sz="2600" b="1">
                <a:solidFill>
                  <a:srgbClr val="C00000"/>
                </a:solidFill>
                <a:latin typeface="Andy" pitchFamily="66" charset="0"/>
              </a:rPr>
              <a:t>vendre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7308850" y="3886200"/>
            <a:ext cx="1655763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fr-FR" altLang="en-US" sz="2600" b="1">
                <a:solidFill>
                  <a:srgbClr val="C00000"/>
                </a:solidFill>
                <a:latin typeface="Andy" pitchFamily="66" charset="0"/>
              </a:rPr>
              <a:t>secrétaire</a:t>
            </a: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7308850" y="4419600"/>
            <a:ext cx="1655763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fr-FR" altLang="en-US" sz="2600" b="1">
                <a:solidFill>
                  <a:srgbClr val="C00000"/>
                </a:solidFill>
                <a:latin typeface="Andy" pitchFamily="66" charset="0"/>
              </a:rPr>
              <a:t>chômage</a:t>
            </a: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7308850" y="4953000"/>
            <a:ext cx="1655763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fr-FR" altLang="en-US" sz="2600" b="1">
                <a:solidFill>
                  <a:srgbClr val="C00000"/>
                </a:solidFill>
                <a:latin typeface="Andy" pitchFamily="66" charset="0"/>
              </a:rPr>
              <a:t>ouvriers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 nodeType="clickPar">
                      <p:stCondLst>
                        <p:cond delay="indefinite"/>
                      </p:stCondLst>
                      <p:childTnLst>
                        <p:par>
                          <p:cTn id="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 nodeType="clickPar">
                      <p:stCondLst>
                        <p:cond delay="indefinite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 nodeType="clickPar">
                      <p:stCondLst>
                        <p:cond delay="indefinite"/>
                      </p:stCondLst>
                      <p:childTnLst>
                        <p:par>
                          <p:cTn id="10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extBox 1"/>
          <p:cNvSpPr txBox="1">
            <a:spLocks noChangeArrowheads="1"/>
          </p:cNvSpPr>
          <p:nvPr/>
        </p:nvSpPr>
        <p:spPr bwMode="auto">
          <a:xfrm>
            <a:off x="1008063" y="374650"/>
            <a:ext cx="4572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fr-FR" altLang="en-US" sz="2400">
                <a:latin typeface="1 Kedzie Lite DNA" pitchFamily="2" charset="0"/>
                <a:sym typeface="Wingdings" pitchFamily="2" charset="2"/>
              </a:rPr>
              <a:t> </a:t>
            </a:r>
            <a:r>
              <a:rPr lang="fr-FR" altLang="en-US" sz="1600">
                <a:latin typeface="1 Kedzie Lite DNA" pitchFamily="2" charset="0"/>
                <a:sym typeface="Wingdings" pitchFamily="2" charset="2"/>
              </a:rPr>
              <a:t> </a:t>
            </a:r>
            <a:r>
              <a:rPr lang="fr-FR" altLang="en-US" sz="2400">
                <a:latin typeface="1 Kedzie Lite DNA" pitchFamily="2" charset="0"/>
              </a:rPr>
              <a:t>Compl</a:t>
            </a:r>
            <a:r>
              <a:rPr lang="fr-FR" altLang="en-US" sz="2400">
                <a:latin typeface="Segoe Print" pitchFamily="2" charset="0"/>
              </a:rPr>
              <a:t>é</a:t>
            </a:r>
            <a:r>
              <a:rPr lang="fr-FR" altLang="en-US" sz="2400">
                <a:latin typeface="1 Kedzie Lite DNA" pitchFamily="2" charset="0"/>
              </a:rPr>
              <a:t>tez avec 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63625" y="1676400"/>
            <a:ext cx="2212975" cy="523875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2800" b="1" dirty="0">
                <a:solidFill>
                  <a:schemeClr val="accent4">
                    <a:lumMod val="10000"/>
                  </a:schemeClr>
                </a:solidFill>
                <a:latin typeface="Berlin Sans FB Demi" panose="020E0802020502020306" pitchFamily="34" charset="0"/>
              </a:rPr>
              <a:t>professeur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68388" y="962025"/>
            <a:ext cx="2211387" cy="522288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2800" b="1" dirty="0">
                <a:solidFill>
                  <a:schemeClr val="accent4">
                    <a:lumMod val="10000"/>
                  </a:schemeClr>
                </a:solidFill>
                <a:latin typeface="Berlin Sans FB Demi" panose="020E0802020502020306" pitchFamily="34" charset="0"/>
              </a:rPr>
              <a:t>musicien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75088" y="962025"/>
            <a:ext cx="2211387" cy="522288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2800" b="1" dirty="0">
                <a:solidFill>
                  <a:schemeClr val="accent4">
                    <a:lumMod val="10000"/>
                  </a:schemeClr>
                </a:solidFill>
                <a:latin typeface="Berlin Sans FB Demi" panose="020E0802020502020306" pitchFamily="34" charset="0"/>
              </a:rPr>
              <a:t>coiffeuses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862388" y="1685925"/>
            <a:ext cx="2211387" cy="523875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2800" b="1" dirty="0">
                <a:solidFill>
                  <a:schemeClr val="accent4">
                    <a:lumMod val="10000"/>
                  </a:schemeClr>
                </a:solidFill>
                <a:latin typeface="Berlin Sans FB Demi" panose="020E0802020502020306" pitchFamily="34" charset="0"/>
              </a:rPr>
              <a:t>chanteur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680200" y="962025"/>
            <a:ext cx="2212975" cy="522288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2800" b="1" dirty="0">
                <a:solidFill>
                  <a:schemeClr val="accent4">
                    <a:lumMod val="10000"/>
                  </a:schemeClr>
                </a:solidFill>
                <a:latin typeface="Berlin Sans FB Demi" panose="020E0802020502020306" pitchFamily="34" charset="0"/>
              </a:rPr>
              <a:t>médecin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659563" y="1676400"/>
            <a:ext cx="2212975" cy="523875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2800" b="1" dirty="0">
                <a:solidFill>
                  <a:schemeClr val="accent4">
                    <a:lumMod val="10000"/>
                  </a:schemeClr>
                </a:solidFill>
                <a:latin typeface="Berlin Sans FB Demi" panose="020E0802020502020306" pitchFamily="34" charset="0"/>
              </a:rPr>
              <a:t>boulangère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116013" y="2598738"/>
            <a:ext cx="775652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631825" indent="-631825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fr-FR" altLang="en-US" sz="2400">
                <a:latin typeface="Andy" pitchFamily="66" charset="0"/>
              </a:rPr>
              <a:t>1)   Madame Lacroix travaille dans une boulangerie.  Elle prépare le pain. Elle est ________  .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116013" y="3621088"/>
            <a:ext cx="80645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631825" indent="-631825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fr-FR" altLang="en-US" sz="2400">
                <a:latin typeface="Andy" pitchFamily="66" charset="0"/>
              </a:rPr>
              <a:t>2)   Anna est ________  de danse.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1116013" y="4275138"/>
            <a:ext cx="80645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631825" indent="-631825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fr-FR" altLang="en-US" sz="2400">
                <a:latin typeface="Andy" pitchFamily="66" charset="0"/>
              </a:rPr>
              <a:t>3)   Marc adore la musique. Il veut devenir ________ .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1116013" y="4929188"/>
            <a:ext cx="80645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631825" indent="-631825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fr-FR" altLang="en-US" sz="2400">
                <a:latin typeface="Andy" pitchFamily="66" charset="0"/>
              </a:rPr>
              <a:t>4)   Sylvie et Marie sont _________ .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1116013" y="5583238"/>
            <a:ext cx="80645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631825" indent="-631825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fr-FR" altLang="en-US" sz="2400">
                <a:latin typeface="Andy" pitchFamily="66" charset="0"/>
              </a:rPr>
              <a:t>5)   Paul est _________ dans un groupe.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1116013" y="6237288"/>
            <a:ext cx="80645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631825" indent="-631825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fr-FR" altLang="en-US" sz="2400">
                <a:latin typeface="Andy" pitchFamily="66" charset="0"/>
              </a:rPr>
              <a:t>6)   Patricia est un bon _________ 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924300" y="3013075"/>
            <a:ext cx="2016125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boulangère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987675" y="3687763"/>
            <a:ext cx="2016125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professeur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443663" y="4292600"/>
            <a:ext cx="2016125" cy="4603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musicien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427538" y="4983163"/>
            <a:ext cx="2016125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coiffeuses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987675" y="5630863"/>
            <a:ext cx="2016125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chanteur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211638" y="6280150"/>
            <a:ext cx="2016125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médecin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 nodeType="clickPar">
                      <p:stCondLst>
                        <p:cond delay="indefinite"/>
                      </p:stCondLst>
                      <p:childTnLst>
                        <p:par>
                          <p:cTn id="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TextBox 3"/>
          <p:cNvSpPr txBox="1">
            <a:spLocks noChangeArrowheads="1"/>
          </p:cNvSpPr>
          <p:nvPr/>
        </p:nvSpPr>
        <p:spPr bwMode="auto">
          <a:xfrm>
            <a:off x="990600" y="385763"/>
            <a:ext cx="45720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fr-FR" altLang="en-US" sz="2800">
                <a:latin typeface="1 Kedzie Lite DNA" pitchFamily="2" charset="0"/>
                <a:sym typeface="Webdings" pitchFamily="18" charset="2"/>
              </a:rPr>
              <a:t> Devinez la profession</a:t>
            </a:r>
            <a:endParaRPr lang="fr-FR" altLang="en-US" sz="2800">
              <a:latin typeface="1 Kedzie Lite DNA" pitchFamily="2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187450" y="1484313"/>
          <a:ext cx="7369175" cy="46640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0889"/>
                <a:gridCol w="3553955"/>
                <a:gridCol w="720148"/>
                <a:gridCol w="2544183"/>
              </a:tblGrid>
              <a:tr h="914525">
                <a:tc>
                  <a:txBody>
                    <a:bodyPr/>
                    <a:lstStyle/>
                    <a:p>
                      <a:r>
                        <a:rPr lang="fr-FR" sz="1800" b="0" dirty="0" smtClean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1]</a:t>
                      </a:r>
                      <a:endParaRPr lang="fr-FR" sz="18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marL="91449" marR="91449" marT="45726" marB="4572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fr-FR" sz="1800" b="0" dirty="0" smtClean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Je travaille dans un collège.</a:t>
                      </a:r>
                      <a:r>
                        <a:rPr lang="fr-FR" sz="1800" b="0" baseline="0" dirty="0" smtClean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 J</a:t>
                      </a:r>
                      <a:r>
                        <a:rPr lang="fr-FR" sz="1800" b="0" dirty="0" smtClean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’enseigne le</a:t>
                      </a:r>
                      <a:r>
                        <a:rPr lang="fr-FR" sz="1800" b="0" baseline="0" dirty="0" smtClean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 français et la géographie.</a:t>
                      </a:r>
                      <a:endParaRPr lang="fr-FR" sz="18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marL="91449" marR="91449" marT="45726" marB="457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800" b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marL="91449" marR="91449" marT="45726" marB="457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88900" indent="0"/>
                      <a:r>
                        <a:rPr lang="fr-FR" sz="1800" b="0" dirty="0" smtClean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Coiffeur / Coiffeuse</a:t>
                      </a:r>
                      <a:endParaRPr lang="fr-FR" sz="18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marL="91449" marR="91449" marT="45726" marB="4572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40167">
                <a:tc>
                  <a:txBody>
                    <a:bodyPr/>
                    <a:lstStyle/>
                    <a:p>
                      <a:r>
                        <a:rPr lang="fr-FR" sz="1800" b="0" dirty="0" smtClean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2]</a:t>
                      </a:r>
                      <a:endParaRPr lang="fr-FR" sz="18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marL="91449" marR="91449" marT="45726" marB="4572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fr-FR" sz="1800" b="0" dirty="0" smtClean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Je répare les voitures et je travaille dans un garage.</a:t>
                      </a:r>
                      <a:endParaRPr lang="fr-FR" sz="18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marL="91449" marR="91449" marT="45726" marB="457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800" b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marL="91449" marR="91449" marT="45726" marB="457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88900" indent="0"/>
                      <a:r>
                        <a:rPr lang="fr-FR" sz="1800" b="0" dirty="0" smtClean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Serveur / Serveuse</a:t>
                      </a:r>
                      <a:endParaRPr lang="fr-FR" sz="18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marL="91449" marR="91449" marT="45726" marB="4572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40167">
                <a:tc>
                  <a:txBody>
                    <a:bodyPr/>
                    <a:lstStyle/>
                    <a:p>
                      <a:r>
                        <a:rPr lang="fr-FR" sz="1800" b="0" dirty="0" smtClean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3]</a:t>
                      </a:r>
                      <a:endParaRPr lang="fr-FR" sz="18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marL="91449" marR="91449" marT="45726" marB="4572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fr-FR" sz="1800" b="0" dirty="0" smtClean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Je coupe et je sculpte les cheveux</a:t>
                      </a:r>
                      <a:r>
                        <a:rPr lang="fr-FR" sz="1800" b="0" baseline="0" dirty="0" smtClean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 de mes clients.</a:t>
                      </a:r>
                      <a:endParaRPr lang="fr-FR" sz="18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marL="91449" marR="91449" marT="45726" marB="457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800" b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marL="91449" marR="91449" marT="45726" marB="457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88900" indent="0"/>
                      <a:r>
                        <a:rPr lang="fr-FR" sz="1800" b="0" dirty="0" smtClean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Professeur </a:t>
                      </a:r>
                      <a:endParaRPr lang="fr-FR" sz="18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marL="91449" marR="91449" marT="45726" marB="4572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914525">
                <a:tc>
                  <a:txBody>
                    <a:bodyPr/>
                    <a:lstStyle/>
                    <a:p>
                      <a:r>
                        <a:rPr lang="fr-FR" sz="1800" b="0" dirty="0" smtClean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4]</a:t>
                      </a:r>
                      <a:endParaRPr lang="fr-FR" sz="18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marL="91449" marR="91449" marT="45726" marB="4572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fr-FR" sz="1800" b="0" dirty="0" smtClean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Je travaille dans un café</a:t>
                      </a:r>
                      <a:r>
                        <a:rPr lang="fr-FR" sz="1800" b="0" baseline="0" dirty="0" smtClean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 ou dans un restaurant. Je sers les repas aux clients.</a:t>
                      </a:r>
                      <a:endParaRPr lang="fr-FR" sz="18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marL="91449" marR="91449" marT="45726" marB="457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800" b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marL="91449" marR="91449" marT="45726" marB="457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88900" indent="0"/>
                      <a:r>
                        <a:rPr lang="fr-FR" sz="1800" b="0" dirty="0" smtClean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Secrétaire </a:t>
                      </a:r>
                      <a:endParaRPr lang="fr-FR" sz="18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marL="91449" marR="91449" marT="45726" marB="4572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914525">
                <a:tc>
                  <a:txBody>
                    <a:bodyPr/>
                    <a:lstStyle/>
                    <a:p>
                      <a:r>
                        <a:rPr lang="fr-FR" sz="1800" b="0" dirty="0" smtClean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5]</a:t>
                      </a:r>
                      <a:endParaRPr lang="fr-FR" sz="18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marL="91449" marR="91449" marT="45726" marB="4572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fr-FR" sz="1800" b="0" dirty="0" smtClean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Je travaille dans un bureau. Je réponds au téléphone et travaille sur un ordinateur.</a:t>
                      </a:r>
                      <a:endParaRPr lang="fr-FR" sz="18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marL="91449" marR="91449" marT="45726" marB="457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800" b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marL="91449" marR="91449" marT="45726" marB="457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88900" indent="0"/>
                      <a:r>
                        <a:rPr lang="fr-FR" sz="1800" b="0" dirty="0" smtClean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Infirmier / Infirmière</a:t>
                      </a:r>
                      <a:endParaRPr lang="fr-FR" sz="18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marL="91449" marR="91449" marT="45726" marB="4572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40167">
                <a:tc>
                  <a:txBody>
                    <a:bodyPr/>
                    <a:lstStyle/>
                    <a:p>
                      <a:r>
                        <a:rPr lang="fr-FR" sz="1800" b="0" dirty="0" smtClean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6]</a:t>
                      </a:r>
                      <a:endParaRPr lang="fr-FR" sz="18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marL="91449" marR="91449" marT="45726" marB="4572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fr-FR" sz="1800" b="0" dirty="0" smtClean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Je travaille dans un hôpital et je soigne les malades.</a:t>
                      </a:r>
                      <a:endParaRPr lang="fr-FR" sz="18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marL="91449" marR="91449" marT="45726" marB="457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800" b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marL="91449" marR="91449" marT="45726" marB="457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88900" indent="0"/>
                      <a:r>
                        <a:rPr lang="fr-FR" sz="1800" b="0" dirty="0" smtClean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Mécanicien </a:t>
                      </a:r>
                      <a:endParaRPr lang="fr-FR" sz="18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marL="91449" marR="91449" marT="45726" marB="4572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117810" name="Picture 50" descr="http://rlv.zcache.com/number_1_billiard_or_pool_ball_novelty_plate-r6eb71c31b54249b787b58bcc92753b3e_ambb0_8byvr_512.jpg?bg=0xffffff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719138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7812" name="Picture 52" descr="http://rlv.zcache.com/number_2_billiard_or_pool_ball_novelty_plate-r9cece91adfbb4ce289c85e55e34c6cb4_ambb0_8byvr_512.jpg?bg=0xffffff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29238" y="5481638"/>
            <a:ext cx="682625" cy="68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7814" name="Picture 54" descr="http://rlv.zcache.com/red_number_3_billiard_or_pool_ball_novelty_plate-r5c2360f3f00f422696ede0e94bd02352_ambb0_8byvr_512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84788" y="1484313"/>
            <a:ext cx="771525" cy="77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7816" name="Picture 56" descr="http://rlv.zcache.com/number_4_billiard_or_pool_ball_novelty_plate-ra6ca4c4630e44fa5a269ea1c5ba1e6a4_ambb0_8byvr_512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29238" y="2398713"/>
            <a:ext cx="598487" cy="59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7818" name="Picture 58" descr="http://rlv.zcache.com/number_5_billiard_or_pool_ball_novelty_plate-raa97621af2fa46e49ff1b4dce900d7b0_ambb0_8byvr_512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92725" y="3789363"/>
            <a:ext cx="717550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7820" name="Picture 60" descr="http://rlv.zcache.com/green_number_6_billiard_or_pool_ball_novelty_plate-r9a75e8bafa13402fae48f785798b8ee9_ambb0_8byvr_512.jpg?bg=0xffffff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215" t="11461" r="7658" b="3450"/>
          <a:stretch>
            <a:fillRect/>
          </a:stretch>
        </p:blipFill>
        <p:spPr bwMode="auto">
          <a:xfrm>
            <a:off x="5329238" y="4724400"/>
            <a:ext cx="619125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8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8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8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78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78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78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78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78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78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78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78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78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78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78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8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8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8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78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78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78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78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78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78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78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78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78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78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78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8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8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8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78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78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78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78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78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78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78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78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78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78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78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8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8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8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78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78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78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78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78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78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78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78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78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78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78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8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8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8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78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78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78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78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78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78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78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78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78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78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78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8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8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8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78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78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78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78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78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78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78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78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78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78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78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TextBox 3"/>
          <p:cNvSpPr txBox="1">
            <a:spLocks noChangeArrowheads="1"/>
          </p:cNvSpPr>
          <p:nvPr/>
        </p:nvSpPr>
        <p:spPr bwMode="auto">
          <a:xfrm>
            <a:off x="990600" y="385763"/>
            <a:ext cx="71818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fr-FR" altLang="en-US" sz="2800">
                <a:latin typeface="1 Kedzie Lite DNA" pitchFamily="2" charset="0"/>
                <a:sym typeface="Webdings" pitchFamily="18" charset="2"/>
              </a:rPr>
              <a:t> </a:t>
            </a:r>
            <a:r>
              <a:rPr lang="fr-FR" altLang="en-US" sz="2400">
                <a:latin typeface="1 Kedzie Lite DNA" pitchFamily="2" charset="0"/>
                <a:sym typeface="Webdings" pitchFamily="18" charset="2"/>
              </a:rPr>
              <a:t>C’est quel m</a:t>
            </a:r>
            <a:r>
              <a:rPr lang="fr-FR" altLang="en-US" sz="2400">
                <a:latin typeface="Segoe Print" pitchFamily="2" charset="0"/>
                <a:sym typeface="Webdings" pitchFamily="18" charset="2"/>
              </a:rPr>
              <a:t>é</a:t>
            </a:r>
            <a:r>
              <a:rPr lang="fr-FR" altLang="en-US" sz="2400">
                <a:latin typeface="1 Kedzie Lite DNA" pitchFamily="2" charset="0"/>
                <a:sym typeface="Webdings" pitchFamily="18" charset="2"/>
              </a:rPr>
              <a:t>tier? Identifiez les mots-cl</a:t>
            </a:r>
            <a:r>
              <a:rPr lang="fr-FR" altLang="en-US" sz="2400">
                <a:latin typeface="Segoe Print" pitchFamily="2" charset="0"/>
                <a:sym typeface="Webdings" pitchFamily="18" charset="2"/>
              </a:rPr>
              <a:t>é</a:t>
            </a:r>
            <a:r>
              <a:rPr lang="fr-FR" altLang="en-US" sz="2400">
                <a:latin typeface="1 Kedzie Lite DNA" pitchFamily="2" charset="0"/>
                <a:sym typeface="Webdings" pitchFamily="18" charset="2"/>
              </a:rPr>
              <a:t>s.</a:t>
            </a:r>
            <a:endParaRPr lang="fr-FR" altLang="en-US" sz="2400">
              <a:latin typeface="1 Kedzie Lite DNA" pitchFamily="2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1452563" y="1628775"/>
          <a:ext cx="6864350" cy="3292476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675319"/>
                <a:gridCol w="2276977"/>
                <a:gridCol w="3912054"/>
              </a:tblGrid>
              <a:tr h="54874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fr-FR" sz="1800" dirty="0"/>
                    </a:p>
                  </a:txBody>
                  <a:tcPr marL="91439" marR="91439" marT="45729" marB="4572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fr-FR" sz="2000" cap="all" baseline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métier</a:t>
                      </a:r>
                      <a:endParaRPr lang="fr-FR" sz="2000" cap="all" baseline="0" dirty="0">
                        <a:solidFill>
                          <a:schemeClr val="accent2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91439" marR="91439" marT="45729" marB="4572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fr-FR" sz="2000" cap="all" baseline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Mots-clés</a:t>
                      </a:r>
                      <a:endParaRPr lang="fr-FR" sz="2000" cap="all" baseline="0" dirty="0">
                        <a:solidFill>
                          <a:schemeClr val="accent2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91439" marR="91439" marT="45729" marB="45729"/>
                </a:tc>
              </a:tr>
              <a:tr h="54874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fr-FR" sz="2000" dirty="0" smtClean="0"/>
                        <a:t>1]</a:t>
                      </a:r>
                      <a:endParaRPr lang="fr-FR" sz="2000" dirty="0"/>
                    </a:p>
                  </a:txBody>
                  <a:tcPr marL="91439" marR="91439" marT="45729" marB="45729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fr-FR" sz="2000" dirty="0"/>
                    </a:p>
                  </a:txBody>
                  <a:tcPr marL="91439" marR="91439" marT="45729" marB="45729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fr-FR" sz="2000" dirty="0"/>
                    </a:p>
                  </a:txBody>
                  <a:tcPr marL="91439" marR="91439" marT="45729" marB="45729"/>
                </a:tc>
              </a:tr>
              <a:tr h="54874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fr-FR" sz="2000" dirty="0" smtClean="0"/>
                        <a:t>2]</a:t>
                      </a:r>
                      <a:endParaRPr lang="fr-FR" sz="2000" dirty="0"/>
                    </a:p>
                  </a:txBody>
                  <a:tcPr marL="91439" marR="91439" marT="45729" marB="45729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fr-FR" sz="2000"/>
                    </a:p>
                  </a:txBody>
                  <a:tcPr marL="91439" marR="91439" marT="45729" marB="45729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fr-FR" sz="2000" dirty="0"/>
                    </a:p>
                  </a:txBody>
                  <a:tcPr marL="91439" marR="91439" marT="45729" marB="45729"/>
                </a:tc>
              </a:tr>
              <a:tr h="54874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fr-FR" sz="2000" dirty="0" smtClean="0"/>
                        <a:t>3]</a:t>
                      </a:r>
                      <a:endParaRPr lang="fr-FR" sz="2000" dirty="0"/>
                    </a:p>
                  </a:txBody>
                  <a:tcPr marL="91439" marR="91439" marT="45729" marB="45729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fr-FR" sz="2000"/>
                    </a:p>
                  </a:txBody>
                  <a:tcPr marL="91439" marR="91439" marT="45729" marB="45729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fr-FR" sz="2000" dirty="0"/>
                    </a:p>
                  </a:txBody>
                  <a:tcPr marL="91439" marR="91439" marT="45729" marB="45729"/>
                </a:tc>
              </a:tr>
              <a:tr h="54874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fr-FR" sz="2000" dirty="0" smtClean="0"/>
                        <a:t>4]</a:t>
                      </a:r>
                      <a:endParaRPr lang="fr-FR" sz="2000" dirty="0"/>
                    </a:p>
                  </a:txBody>
                  <a:tcPr marL="91439" marR="91439" marT="45729" marB="45729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fr-FR" sz="2000" dirty="0"/>
                    </a:p>
                  </a:txBody>
                  <a:tcPr marL="91439" marR="91439" marT="45729" marB="45729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fr-FR" sz="2000" dirty="0"/>
                    </a:p>
                  </a:txBody>
                  <a:tcPr marL="91439" marR="91439" marT="45729" marB="45729"/>
                </a:tc>
              </a:tr>
              <a:tr h="54874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fr-FR" sz="2000" dirty="0" smtClean="0"/>
                        <a:t>5]</a:t>
                      </a:r>
                      <a:endParaRPr lang="fr-FR" sz="2000" dirty="0"/>
                    </a:p>
                  </a:txBody>
                  <a:tcPr marL="91439" marR="91439" marT="45729" marB="45729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fr-FR" sz="2000"/>
                    </a:p>
                  </a:txBody>
                  <a:tcPr marL="91439" marR="91439" marT="45729" marB="45729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fr-FR" sz="2000" dirty="0"/>
                    </a:p>
                  </a:txBody>
                  <a:tcPr marL="91439" marR="91439" marT="45729" marB="45729"/>
                </a:tc>
              </a:tr>
            </a:tbl>
          </a:graphicData>
        </a:graphic>
      </p:graphicFrame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4557713" y="2222500"/>
            <a:ext cx="3590925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fr-FR" altLang="en-US" sz="2200">
                <a:latin typeface="Andy" pitchFamily="66" charset="0"/>
              </a:rPr>
              <a:t>collège / école / géographie…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171700" y="2263775"/>
            <a:ext cx="2160588" cy="4603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2400" dirty="0">
                <a:solidFill>
                  <a:schemeClr val="accent1">
                    <a:lumMod val="50000"/>
                  </a:schemeClr>
                </a:solidFill>
                <a:latin typeface="Andy" panose="03080602030302030203" pitchFamily="66" charset="0"/>
              </a:rPr>
              <a:t>PROFESSEUR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4548188" y="2797175"/>
            <a:ext cx="3744912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fr-FR" altLang="en-US" sz="2200">
                <a:latin typeface="Andy" pitchFamily="66" charset="0"/>
              </a:rPr>
              <a:t>bureau / ordinateur / téléphone…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100263" y="2767013"/>
            <a:ext cx="2160587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2400" dirty="0">
                <a:solidFill>
                  <a:schemeClr val="accent1">
                    <a:lumMod val="50000"/>
                  </a:schemeClr>
                </a:solidFill>
                <a:latin typeface="Andy" panose="03080602030302030203" pitchFamily="66" charset="0"/>
              </a:rPr>
              <a:t>SECRÉTAIRE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4548188" y="3300413"/>
            <a:ext cx="3744912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fr-FR" altLang="en-US" sz="2200">
                <a:latin typeface="Andy" pitchFamily="66" charset="0"/>
              </a:rPr>
              <a:t>garage / voitures / pneus…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171700" y="3343275"/>
            <a:ext cx="2160588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2400" dirty="0">
                <a:solidFill>
                  <a:schemeClr val="accent1">
                    <a:lumMod val="50000"/>
                  </a:schemeClr>
                </a:solidFill>
                <a:latin typeface="Andy" panose="03080602030302030203" pitchFamily="66" charset="0"/>
              </a:rPr>
              <a:t>MÉCANICIEN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4548188" y="3846513"/>
            <a:ext cx="3744912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fr-FR" altLang="en-US" sz="2200">
                <a:latin typeface="Andy" pitchFamily="66" charset="0"/>
              </a:rPr>
              <a:t>cafétéria / restaurant / repas…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171700" y="3846513"/>
            <a:ext cx="2160588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2400" dirty="0">
                <a:solidFill>
                  <a:schemeClr val="accent1">
                    <a:lumMod val="50000"/>
                  </a:schemeClr>
                </a:solidFill>
                <a:latin typeface="Andy" panose="03080602030302030203" pitchFamily="66" charset="0"/>
              </a:rPr>
              <a:t>SERVEUR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4548188" y="4381500"/>
            <a:ext cx="3744912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fr-FR" altLang="en-US" sz="2200">
                <a:latin typeface="Andy" pitchFamily="66" charset="0"/>
              </a:rPr>
              <a:t>magasin / vendre / produits…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71700" y="4422775"/>
            <a:ext cx="2160588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2400" dirty="0">
                <a:solidFill>
                  <a:schemeClr val="accent1">
                    <a:lumMod val="50000"/>
                  </a:schemeClr>
                </a:solidFill>
                <a:latin typeface="Andy" panose="03080602030302030203" pitchFamily="66" charset="0"/>
              </a:rPr>
              <a:t>VENDEUR</a:t>
            </a:r>
          </a:p>
        </p:txBody>
      </p:sp>
      <p:pic>
        <p:nvPicPr>
          <p:cNvPr id="89131" name="Picture 50" descr="http://www.gifs.net/Animation11/Everything_Else/Locks_and_Keys/Right_key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-784501">
            <a:off x="7472363" y="622300"/>
            <a:ext cx="887412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132" name="Picture 52" descr="http://www.spabandco.com/userfiles/images/jobs-banne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7178" b="10881"/>
          <a:stretch>
            <a:fillRect/>
          </a:stretch>
        </p:blipFill>
        <p:spPr bwMode="auto">
          <a:xfrm>
            <a:off x="1062038" y="5311775"/>
            <a:ext cx="4014787" cy="157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72225" y="981075"/>
            <a:ext cx="1295400" cy="186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1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6000" contrast="12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8175" y="908050"/>
            <a:ext cx="1169988" cy="187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0116" name="TextBox 3"/>
          <p:cNvSpPr txBox="1">
            <a:spLocks noChangeArrowheads="1"/>
          </p:cNvSpPr>
          <p:nvPr/>
        </p:nvSpPr>
        <p:spPr bwMode="auto">
          <a:xfrm>
            <a:off x="990600" y="333375"/>
            <a:ext cx="45720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fr-FR" altLang="en-US" sz="2800">
                <a:latin typeface="1 Kedzie Lite DNA" pitchFamily="2" charset="0"/>
                <a:sym typeface="Webdings" pitchFamily="18" charset="2"/>
              </a:rPr>
              <a:t> </a:t>
            </a:r>
            <a:r>
              <a:rPr lang="fr-FR" altLang="en-US" sz="2800">
                <a:latin typeface="1 Kedzie Lite DNA" pitchFamily="2" charset="0"/>
              </a:rPr>
              <a:t>D</a:t>
            </a:r>
            <a:r>
              <a:rPr lang="fr-FR" altLang="en-US" sz="2800">
                <a:latin typeface="Segoe Print" pitchFamily="2" charset="0"/>
              </a:rPr>
              <a:t>é</a:t>
            </a:r>
            <a:r>
              <a:rPr lang="fr-FR" altLang="en-US" sz="2800">
                <a:latin typeface="1 Kedzie Lite DNA" pitchFamily="2" charset="0"/>
              </a:rPr>
              <a:t>crire ton travail :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348038" y="1743075"/>
            <a:ext cx="28797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fr-FR" altLang="en-US" sz="2800">
                <a:latin typeface="1 Kedzie Lite DNA" pitchFamily="2" charset="0"/>
              </a:rPr>
              <a:t>Mon travail est :</a:t>
            </a:r>
          </a:p>
        </p:txBody>
      </p:sp>
      <p:cxnSp>
        <p:nvCxnSpPr>
          <p:cNvPr id="7" name="Straight Connector 6"/>
          <p:cNvCxnSpPr/>
          <p:nvPr/>
        </p:nvCxnSpPr>
        <p:spPr>
          <a:xfrm flipH="1">
            <a:off x="4787900" y="2420938"/>
            <a:ext cx="0" cy="39322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835150" y="3141663"/>
            <a:ext cx="2665413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buClr>
                <a:srgbClr val="9E0000"/>
              </a:buClr>
              <a:buSzPct val="125000"/>
              <a:buFont typeface="Wingdings" pitchFamily="2" charset="2"/>
              <a:buChar char="ü"/>
            </a:pPr>
            <a:r>
              <a:rPr lang="fr-FR" altLang="en-US" sz="2800">
                <a:latin typeface="Andy" pitchFamily="66" charset="0"/>
              </a:rPr>
              <a:t> intéressant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835150" y="3698875"/>
            <a:ext cx="26654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buClr>
                <a:srgbClr val="9E0000"/>
              </a:buClr>
              <a:buSzPct val="125000"/>
              <a:buFont typeface="Wingdings" pitchFamily="2" charset="2"/>
              <a:buChar char="ü"/>
            </a:pPr>
            <a:r>
              <a:rPr lang="fr-FR" altLang="en-US" sz="2800">
                <a:latin typeface="Andy" pitchFamily="66" charset="0"/>
              </a:rPr>
              <a:t> passionnant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835150" y="4256088"/>
            <a:ext cx="26654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buClr>
                <a:srgbClr val="9E0000"/>
              </a:buClr>
              <a:buSzPct val="125000"/>
              <a:buFont typeface="Wingdings" pitchFamily="2" charset="2"/>
              <a:buChar char="ü"/>
            </a:pPr>
            <a:r>
              <a:rPr lang="fr-FR" altLang="en-US" sz="2800">
                <a:latin typeface="Andy" pitchFamily="66" charset="0"/>
              </a:rPr>
              <a:t> gratifiant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1835150" y="4814888"/>
            <a:ext cx="2665413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buClr>
                <a:srgbClr val="9E0000"/>
              </a:buClr>
              <a:buSzPct val="125000"/>
              <a:buFont typeface="Wingdings" pitchFamily="2" charset="2"/>
              <a:buChar char="ü"/>
            </a:pPr>
            <a:r>
              <a:rPr lang="fr-FR" altLang="en-US" sz="2800">
                <a:latin typeface="Andy" pitchFamily="66" charset="0"/>
              </a:rPr>
              <a:t> utile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1835150" y="5372100"/>
            <a:ext cx="26654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buClr>
                <a:srgbClr val="9E0000"/>
              </a:buClr>
              <a:buSzPct val="125000"/>
              <a:buFont typeface="Wingdings" pitchFamily="2" charset="2"/>
              <a:buChar char="ü"/>
            </a:pPr>
            <a:r>
              <a:rPr lang="fr-FR" altLang="en-US" sz="2800">
                <a:latin typeface="Andy" pitchFamily="66" charset="0"/>
              </a:rPr>
              <a:t> varié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1835150" y="5930900"/>
            <a:ext cx="2665413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buClr>
                <a:srgbClr val="9E0000"/>
              </a:buClr>
              <a:buSzPct val="125000"/>
              <a:buFont typeface="Wingdings" pitchFamily="2" charset="2"/>
              <a:buChar char="ü"/>
            </a:pPr>
            <a:r>
              <a:rPr lang="fr-FR" altLang="en-US" sz="2800">
                <a:latin typeface="Andy" pitchFamily="66" charset="0"/>
              </a:rPr>
              <a:t> bien payé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5435600" y="3141663"/>
            <a:ext cx="367347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buClr>
                <a:srgbClr val="9E0000"/>
              </a:buClr>
              <a:buSzPct val="125000"/>
              <a:buFont typeface="Wingdings" pitchFamily="2" charset="2"/>
              <a:buChar char=""/>
            </a:pPr>
            <a:r>
              <a:rPr lang="fr-FR" altLang="en-US" sz="2800">
                <a:latin typeface="Andy" pitchFamily="66" charset="0"/>
              </a:rPr>
              <a:t> difficile / dangereux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5435600" y="3698875"/>
            <a:ext cx="26654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buClr>
                <a:srgbClr val="9E0000"/>
              </a:buClr>
              <a:buSzPct val="125000"/>
              <a:buFont typeface="Wingdings" pitchFamily="2" charset="2"/>
              <a:buChar char=""/>
            </a:pPr>
            <a:r>
              <a:rPr lang="fr-FR" altLang="en-US" sz="2800">
                <a:latin typeface="Andy" pitchFamily="66" charset="0"/>
              </a:rPr>
              <a:t> stressant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5435600" y="4256088"/>
            <a:ext cx="26654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buClr>
                <a:srgbClr val="9E0000"/>
              </a:buClr>
              <a:buSzPct val="125000"/>
              <a:buFont typeface="Wingdings" pitchFamily="2" charset="2"/>
              <a:buChar char=""/>
            </a:pPr>
            <a:r>
              <a:rPr lang="fr-FR" altLang="en-US" sz="2800">
                <a:latin typeface="Andy" pitchFamily="66" charset="0"/>
              </a:rPr>
              <a:t> monotone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5435600" y="4814888"/>
            <a:ext cx="3421063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buClr>
                <a:srgbClr val="9E0000"/>
              </a:buClr>
              <a:buSzPct val="125000"/>
              <a:buFont typeface="Wingdings" pitchFamily="2" charset="2"/>
              <a:buChar char=""/>
            </a:pPr>
            <a:r>
              <a:rPr lang="fr-FR" altLang="en-US" sz="2800">
                <a:latin typeface="Andy" pitchFamily="66" charset="0"/>
              </a:rPr>
              <a:t> ennuyeux / barbant</a:t>
            </a: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5435600" y="5372100"/>
            <a:ext cx="26654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buClr>
                <a:srgbClr val="9E0000"/>
              </a:buClr>
              <a:buSzPct val="125000"/>
              <a:buFont typeface="Wingdings" pitchFamily="2" charset="2"/>
              <a:buChar char=""/>
            </a:pPr>
            <a:r>
              <a:rPr lang="fr-FR" altLang="en-US" sz="2800">
                <a:latin typeface="Andy" pitchFamily="66" charset="0"/>
              </a:rPr>
              <a:t> fatigant</a:t>
            </a: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5435600" y="5930900"/>
            <a:ext cx="2665413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buClr>
                <a:srgbClr val="9E0000"/>
              </a:buClr>
              <a:buSzPct val="125000"/>
              <a:buFont typeface="Wingdings" pitchFamily="2" charset="2"/>
              <a:buChar char=""/>
            </a:pPr>
            <a:r>
              <a:rPr lang="fr-FR" altLang="en-US" sz="2800">
                <a:latin typeface="Andy" pitchFamily="66" charset="0"/>
              </a:rPr>
              <a:t> mal payé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4938713" y="1185863"/>
            <a:ext cx="3810000" cy="533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>
              <a:spcBef>
                <a:spcPct val="20000"/>
              </a:spcBef>
              <a:buFont typeface="Arial" charset="0"/>
              <a:buChar char="•"/>
            </a:pPr>
            <a:r>
              <a:rPr lang="fr-FR" altLang="en-US" sz="2400">
                <a:latin typeface="Andy" pitchFamily="66" charset="0"/>
              </a:rPr>
              <a:t>Quel métier ?</a:t>
            </a:r>
          </a:p>
          <a:p>
            <a:pPr>
              <a:spcBef>
                <a:spcPct val="20000"/>
              </a:spcBef>
              <a:buFont typeface="Arial" charset="0"/>
              <a:buChar char="•"/>
            </a:pPr>
            <a:r>
              <a:rPr lang="fr-FR" altLang="en-US" sz="2400">
                <a:latin typeface="Andy" pitchFamily="66" charset="0"/>
              </a:rPr>
              <a:t>Bien payé ?</a:t>
            </a:r>
          </a:p>
          <a:p>
            <a:pPr>
              <a:spcBef>
                <a:spcPct val="20000"/>
              </a:spcBef>
              <a:buFont typeface="Arial" charset="0"/>
              <a:buChar char="•"/>
            </a:pPr>
            <a:r>
              <a:rPr lang="fr-FR" altLang="en-US" sz="2400">
                <a:latin typeface="Andy" pitchFamily="66" charset="0"/>
              </a:rPr>
              <a:t>Horaire/heures ?</a:t>
            </a:r>
          </a:p>
          <a:p>
            <a:pPr>
              <a:spcBef>
                <a:spcPct val="20000"/>
              </a:spcBef>
              <a:buFont typeface="Arial" charset="0"/>
              <a:buChar char="•"/>
            </a:pPr>
            <a:r>
              <a:rPr lang="fr-FR" altLang="en-US" sz="2400">
                <a:latin typeface="Andy" pitchFamily="66" charset="0"/>
              </a:rPr>
              <a:t>Où ?</a:t>
            </a:r>
          </a:p>
          <a:p>
            <a:pPr>
              <a:spcBef>
                <a:spcPct val="20000"/>
              </a:spcBef>
              <a:buFont typeface="Arial" charset="0"/>
              <a:buChar char="•"/>
            </a:pPr>
            <a:r>
              <a:rPr lang="fr-FR" altLang="en-US" sz="2400">
                <a:latin typeface="Andy" pitchFamily="66" charset="0"/>
              </a:rPr>
              <a:t>Avec qui ?</a:t>
            </a:r>
          </a:p>
          <a:p>
            <a:pPr>
              <a:spcBef>
                <a:spcPct val="20000"/>
              </a:spcBef>
              <a:buFont typeface="Arial" charset="0"/>
              <a:buChar char="•"/>
            </a:pPr>
            <a:r>
              <a:rPr lang="fr-FR" altLang="en-US" sz="2400">
                <a:latin typeface="Andy" pitchFamily="66" charset="0"/>
              </a:rPr>
              <a:t>Responsabilité ?</a:t>
            </a:r>
          </a:p>
          <a:p>
            <a:pPr>
              <a:spcBef>
                <a:spcPct val="20000"/>
              </a:spcBef>
              <a:buFont typeface="Arial" charset="0"/>
              <a:buChar char="•"/>
            </a:pPr>
            <a:r>
              <a:rPr lang="fr-FR" altLang="en-US" sz="2400">
                <a:latin typeface="Andy" pitchFamily="66" charset="0"/>
              </a:rPr>
              <a:t>Indépendance ?</a:t>
            </a:r>
          </a:p>
          <a:p>
            <a:pPr>
              <a:spcBef>
                <a:spcPct val="20000"/>
              </a:spcBef>
              <a:buFont typeface="Arial" charset="0"/>
              <a:buChar char="•"/>
            </a:pPr>
            <a:r>
              <a:rPr lang="fr-FR" altLang="en-US" sz="2400">
                <a:latin typeface="Andy" pitchFamily="66" charset="0"/>
              </a:rPr>
              <a:t>Prestige ?</a:t>
            </a:r>
          </a:p>
          <a:p>
            <a:pPr>
              <a:spcBef>
                <a:spcPct val="20000"/>
              </a:spcBef>
              <a:buFont typeface="Arial" charset="0"/>
              <a:buChar char="•"/>
            </a:pPr>
            <a:r>
              <a:rPr lang="fr-FR" altLang="en-US" sz="2400">
                <a:latin typeface="Andy" pitchFamily="66" charset="0"/>
              </a:rPr>
              <a:t>Sécurité ?</a:t>
            </a:r>
          </a:p>
          <a:p>
            <a:pPr>
              <a:spcBef>
                <a:spcPct val="20000"/>
              </a:spcBef>
              <a:buFont typeface="Arial" charset="0"/>
              <a:buChar char="•"/>
            </a:pPr>
            <a:r>
              <a:rPr lang="fr-FR" altLang="en-US" sz="2400">
                <a:latin typeface="Andy" pitchFamily="66" charset="0"/>
              </a:rPr>
              <a:t>Voyages ?</a:t>
            </a:r>
          </a:p>
          <a:p>
            <a:pPr>
              <a:spcBef>
                <a:spcPct val="20000"/>
              </a:spcBef>
              <a:buFont typeface="Arial" charset="0"/>
              <a:buChar char="•"/>
            </a:pPr>
            <a:r>
              <a:rPr lang="fr-FR" altLang="en-US" sz="2400">
                <a:latin typeface="Andy" pitchFamily="66" charset="0"/>
              </a:rPr>
              <a:t>Formation ?</a:t>
            </a:r>
          </a:p>
          <a:p>
            <a:pPr>
              <a:spcBef>
                <a:spcPct val="20000"/>
              </a:spcBef>
              <a:buFont typeface="Arial" charset="0"/>
              <a:buChar char="•"/>
            </a:pPr>
            <a:r>
              <a:rPr lang="fr-FR" altLang="en-US" sz="2400">
                <a:latin typeface="Andy" pitchFamily="66" charset="0"/>
                <a:cs typeface="Times New Roman" pitchFamily="18" charset="0"/>
              </a:rPr>
              <a:t>Type ?</a:t>
            </a:r>
          </a:p>
        </p:txBody>
      </p:sp>
      <p:pic>
        <p:nvPicPr>
          <p:cNvPr id="91139" name="Picture 5" descr="j019829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11313" y="2282825"/>
            <a:ext cx="2600325" cy="265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40" name="TextBox 3"/>
          <p:cNvSpPr txBox="1">
            <a:spLocks noChangeArrowheads="1"/>
          </p:cNvSpPr>
          <p:nvPr/>
        </p:nvSpPr>
        <p:spPr bwMode="auto">
          <a:xfrm>
            <a:off x="990600" y="385763"/>
            <a:ext cx="45720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fr-FR" altLang="en-US" sz="2800">
                <a:latin typeface="1 Kedzie Lite DNA" pitchFamily="2" charset="0"/>
                <a:sym typeface="Webdings" pitchFamily="18" charset="2"/>
              </a:rPr>
              <a:t> </a:t>
            </a:r>
            <a:r>
              <a:rPr lang="fr-FR" altLang="en-US" sz="2600">
                <a:latin typeface="1 Kedzie Lite DNA" pitchFamily="2" charset="0"/>
              </a:rPr>
              <a:t>Parler du m</a:t>
            </a:r>
            <a:r>
              <a:rPr lang="fr-FR" altLang="en-US" sz="2600">
                <a:latin typeface="Segoe Print" pitchFamily="2" charset="0"/>
              </a:rPr>
              <a:t>é</a:t>
            </a:r>
            <a:r>
              <a:rPr lang="fr-FR" altLang="en-US" sz="2600">
                <a:latin typeface="1 Kedzie Lite DNA" pitchFamily="2" charset="0"/>
              </a:rPr>
              <a:t>tier 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 descr="https://encrypted-tbn2.gstatic.com/images?q=tbn:ANd9GcSKSU5PWw8KSS6ej5xmNgMx0yIWLxh4-zUwc4CZLrfUUZoxvaFVn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56100" y="2176463"/>
            <a:ext cx="4535488" cy="471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987675" y="620713"/>
            <a:ext cx="3529013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fr-FR" sz="4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Brush Dom Regular" panose="020B7200000000000000" pitchFamily="34" charset="0"/>
              </a:rPr>
              <a:t>la secrétair</a:t>
            </a:r>
            <a:r>
              <a:rPr lang="fr-FR" sz="4000" u="sng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Brush Dom Regular" panose="020B7200000000000000" pitchFamily="34" charset="0"/>
              </a:rPr>
              <a:t>e</a:t>
            </a:r>
            <a:endParaRPr lang="fr-FR" sz="4000" u="sng" dirty="0">
              <a:solidFill>
                <a:schemeClr val="tx1">
                  <a:lumMod val="85000"/>
                  <a:lumOff val="15000"/>
                </a:schemeClr>
              </a:solidFill>
              <a:latin typeface="Brush Dom Regular" panose="020B7200000000000000" pitchFamily="34" charset="0"/>
            </a:endParaRPr>
          </a:p>
        </p:txBody>
      </p:sp>
      <p:pic>
        <p:nvPicPr>
          <p:cNvPr id="10243" name="Picture 2" descr="http://img.ehowcdn.com/article-new-thumbnail/ehow/images/a01/v4/eu/become-legal-secretary-800x8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92275" y="2141538"/>
            <a:ext cx="6608763" cy="439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2249</TotalTime>
  <Words>1263</Words>
  <Application>Microsoft Office PowerPoint</Application>
  <PresentationFormat>On-screen Show (4:3)</PresentationFormat>
  <Paragraphs>502</Paragraphs>
  <Slides>89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89</vt:i4>
      </vt:variant>
    </vt:vector>
  </HeadingPairs>
  <TitlesOfParts>
    <vt:vector size="90" baseType="lpstr">
      <vt:lpstr>Custom Design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Slide 81</vt:lpstr>
      <vt:lpstr>Slide 82</vt:lpstr>
      <vt:lpstr>Slide 83</vt:lpstr>
      <vt:lpstr>Slide 84</vt:lpstr>
      <vt:lpstr>Slide 85</vt:lpstr>
      <vt:lpstr>Slide 86</vt:lpstr>
      <vt:lpstr>Slide 87</vt:lpstr>
      <vt:lpstr>Slide 88</vt:lpstr>
      <vt:lpstr>Slide 89</vt:lpstr>
    </vt:vector>
  </TitlesOfParts>
  <Company>Government of Malta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mckenna</cp:lastModifiedBy>
  <cp:revision>221</cp:revision>
  <dcterms:created xsi:type="dcterms:W3CDTF">2013-11-09T19:59:14Z</dcterms:created>
  <dcterms:modified xsi:type="dcterms:W3CDTF">2015-01-08T14:05:07Z</dcterms:modified>
</cp:coreProperties>
</file>